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0" r:id="rId2"/>
    <p:sldId id="257" r:id="rId3"/>
    <p:sldId id="265" r:id="rId4"/>
    <p:sldId id="259" r:id="rId5"/>
    <p:sldId id="267" r:id="rId6"/>
    <p:sldId id="261" r:id="rId7"/>
    <p:sldId id="272" r:id="rId8"/>
    <p:sldId id="274" r:id="rId9"/>
    <p:sldId id="268" r:id="rId10"/>
    <p:sldId id="262" r:id="rId11"/>
    <p:sldId id="270" r:id="rId12"/>
    <p:sldId id="276" r:id="rId13"/>
    <p:sldId id="275" r:id="rId14"/>
    <p:sldId id="271" r:id="rId15"/>
    <p:sldId id="273" r:id="rId16"/>
    <p:sldId id="277" r:id="rId17"/>
    <p:sldId id="269" r:id="rId18"/>
    <p:sldId id="264"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E285"/>
    <a:srgbClr val="D77B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25" autoAdjust="0"/>
    <p:restoredTop sz="94660"/>
  </p:normalViewPr>
  <p:slideViewPr>
    <p:cSldViewPr snapToGrid="0">
      <p:cViewPr varScale="1">
        <p:scale>
          <a:sx n="88" d="100"/>
          <a:sy n="88" d="100"/>
        </p:scale>
        <p:origin x="81" y="9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004E99-0D1B-474B-A7EF-030ACCC843A8}" type="datetimeFigureOut">
              <a:rPr kumimoji="1" lang="ja-JP" altLang="en-US" smtClean="0"/>
              <a:t>2023/10/17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D4728-5DE1-44F8-85BD-9A48B9A36641}" type="slidenum">
              <a:rPr kumimoji="1" lang="ja-JP" altLang="en-US" smtClean="0"/>
              <a:t>‹#›</a:t>
            </a:fld>
            <a:endParaRPr kumimoji="1" lang="ja-JP" altLang="en-US"/>
          </a:p>
        </p:txBody>
      </p:sp>
    </p:spTree>
    <p:extLst>
      <p:ext uri="{BB962C8B-B14F-4D97-AF65-F5344CB8AC3E}">
        <p14:creationId xmlns:p14="http://schemas.microsoft.com/office/powerpoint/2010/main" val="31972746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15097A-2DDC-2DD8-106A-E02B138E474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4B5074B-68FA-4BE5-86DA-C5C710F6F6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D020E15-2DB7-612F-9C70-B38A5DF69120}"/>
              </a:ext>
            </a:extLst>
          </p:cNvPr>
          <p:cNvSpPr>
            <a:spLocks noGrp="1"/>
          </p:cNvSpPr>
          <p:nvPr>
            <p:ph type="dt" sz="half" idx="10"/>
          </p:nvPr>
        </p:nvSpPr>
        <p:spPr/>
        <p:txBody>
          <a:bodyPr/>
          <a:lstStyle/>
          <a:p>
            <a:fld id="{0EECC934-E94A-4E95-AB83-58A202BF3504}"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5C11C4A6-330C-DFB3-AACA-6122291A52C7}"/>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15C98DEA-33A1-4D34-90EB-D793B0398992}"/>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94168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7144CF-1718-19AE-808F-06591F1F88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7BD2882-884F-E03A-852D-76D7240E88E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59AA74A-8097-748C-040A-F9DA5A830BD7}"/>
              </a:ext>
            </a:extLst>
          </p:cNvPr>
          <p:cNvSpPr>
            <a:spLocks noGrp="1"/>
          </p:cNvSpPr>
          <p:nvPr>
            <p:ph type="dt" sz="half" idx="10"/>
          </p:nvPr>
        </p:nvSpPr>
        <p:spPr/>
        <p:txBody>
          <a:bodyPr/>
          <a:lstStyle/>
          <a:p>
            <a:fld id="{69A9B432-40AA-4A82-8E2C-243B0845C2B4}"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7CBAE96E-918F-AF62-F516-683737C18E96}"/>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F1A65FA5-AEAC-4144-7DA1-F2DC50425877}"/>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3363175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6A4639-BEEB-E5B6-42AA-49135DCB799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A193E1-0C55-47AE-438E-5513C7DD18B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1AB4CA3-8C0A-71F2-E551-2A84FD20D0E3}"/>
              </a:ext>
            </a:extLst>
          </p:cNvPr>
          <p:cNvSpPr>
            <a:spLocks noGrp="1"/>
          </p:cNvSpPr>
          <p:nvPr>
            <p:ph type="dt" sz="half" idx="10"/>
          </p:nvPr>
        </p:nvSpPr>
        <p:spPr/>
        <p:txBody>
          <a:bodyPr/>
          <a:lstStyle/>
          <a:p>
            <a:fld id="{DE38B471-6CC9-46A8-92A4-A026DEE6FD8B}"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EC262480-8CBA-F3B2-0B1E-4F651D97118F}"/>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3836E847-A76B-B5CC-8627-51AA2AC7D183}"/>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3564257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F16768-A989-FF6A-1B33-3494677A1A0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F9B85B9-7588-167A-2D84-7A64809FBEC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0CBB98E-8657-61C3-95D1-0C3D8E2B5B82}"/>
              </a:ext>
            </a:extLst>
          </p:cNvPr>
          <p:cNvSpPr>
            <a:spLocks noGrp="1"/>
          </p:cNvSpPr>
          <p:nvPr>
            <p:ph type="dt" sz="half" idx="10"/>
          </p:nvPr>
        </p:nvSpPr>
        <p:spPr/>
        <p:txBody>
          <a:bodyPr/>
          <a:lstStyle/>
          <a:p>
            <a:fld id="{E0E00BE1-DB8E-4C7D-9C03-6CCF894827B8}"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FA9C99B0-40A4-0C11-2DB6-29DD92CF4250}"/>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154397F4-CAAA-6564-A7F5-17FB1F3FD1D6}"/>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148319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A1DDF2-B506-0615-5778-F299A1BC540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8C5F00-6A01-5BBF-F3E1-CEF320ADD7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D2899CB-347A-0671-3974-5FCD34B38631}"/>
              </a:ext>
            </a:extLst>
          </p:cNvPr>
          <p:cNvSpPr>
            <a:spLocks noGrp="1"/>
          </p:cNvSpPr>
          <p:nvPr>
            <p:ph type="dt" sz="half" idx="10"/>
          </p:nvPr>
        </p:nvSpPr>
        <p:spPr/>
        <p:txBody>
          <a:bodyPr/>
          <a:lstStyle/>
          <a:p>
            <a:fld id="{E5735D21-7930-461D-A871-F7B7F5BC0BFC}"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48C9D20D-FB50-AC3B-2E41-9E4120DF5BE0}"/>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0038EAFF-48C4-1281-74A1-6B503D89490F}"/>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101486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698039-395C-D4C3-37DD-54DFDB0BBD7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0C8E30-9D9E-CA3B-7F4B-90B0FB399BD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0B92069-A46D-6369-7A60-6A6A0CC7B1D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7076CBA-719C-5294-AFE1-2DC822AEAFCB}"/>
              </a:ext>
            </a:extLst>
          </p:cNvPr>
          <p:cNvSpPr>
            <a:spLocks noGrp="1"/>
          </p:cNvSpPr>
          <p:nvPr>
            <p:ph type="dt" sz="half" idx="10"/>
          </p:nvPr>
        </p:nvSpPr>
        <p:spPr/>
        <p:txBody>
          <a:bodyPr/>
          <a:lstStyle/>
          <a:p>
            <a:fld id="{9016153F-2F5D-4797-95AE-F881D33D61C4}" type="datetime1">
              <a:rPr kumimoji="1" lang="ja-JP" altLang="en-US" smtClean="0"/>
              <a:t>2023/10/17</a:t>
            </a:fld>
            <a:endParaRPr kumimoji="1" lang="ja-JP" altLang="en-US"/>
          </a:p>
        </p:txBody>
      </p:sp>
      <p:sp>
        <p:nvSpPr>
          <p:cNvPr id="6" name="フッター プレースホルダー 5">
            <a:extLst>
              <a:ext uri="{FF2B5EF4-FFF2-40B4-BE49-F238E27FC236}">
                <a16:creationId xmlns:a16="http://schemas.microsoft.com/office/drawing/2014/main" id="{10E0C786-4B85-33A2-AA70-E3ACFC5EA14E}"/>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7" name="スライド番号プレースホルダー 6">
            <a:extLst>
              <a:ext uri="{FF2B5EF4-FFF2-40B4-BE49-F238E27FC236}">
                <a16:creationId xmlns:a16="http://schemas.microsoft.com/office/drawing/2014/main" id="{C4174ADA-574A-6C09-6115-9BB7BC8155A5}"/>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1535168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F25A9D-3CE6-CD16-0261-6B982227080D}"/>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D3D413-801A-1247-AC3E-994C71E23F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A1ED87D-5EAB-C887-DED1-ECCCC7E73710}"/>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C5ABF03-080D-BC2A-EB5B-36A6ECE85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E47B443-7EDF-EFAC-BEA2-DCB2CEFFD35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E993255-E9DF-13ED-BDD4-AC2000745F05}"/>
              </a:ext>
            </a:extLst>
          </p:cNvPr>
          <p:cNvSpPr>
            <a:spLocks noGrp="1"/>
          </p:cNvSpPr>
          <p:nvPr>
            <p:ph type="dt" sz="half" idx="10"/>
          </p:nvPr>
        </p:nvSpPr>
        <p:spPr/>
        <p:txBody>
          <a:bodyPr/>
          <a:lstStyle/>
          <a:p>
            <a:fld id="{F1191FCC-856C-4665-8134-E63FBB26D2BF}" type="datetime1">
              <a:rPr kumimoji="1" lang="ja-JP" altLang="en-US" smtClean="0"/>
              <a:t>2023/10/17</a:t>
            </a:fld>
            <a:endParaRPr kumimoji="1" lang="ja-JP" altLang="en-US"/>
          </a:p>
        </p:txBody>
      </p:sp>
      <p:sp>
        <p:nvSpPr>
          <p:cNvPr id="8" name="フッター プレースホルダー 7">
            <a:extLst>
              <a:ext uri="{FF2B5EF4-FFF2-40B4-BE49-F238E27FC236}">
                <a16:creationId xmlns:a16="http://schemas.microsoft.com/office/drawing/2014/main" id="{CDB4B08E-CE2F-F583-99D8-FF02CD57E23E}"/>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9" name="スライド番号プレースホルダー 8">
            <a:extLst>
              <a:ext uri="{FF2B5EF4-FFF2-40B4-BE49-F238E27FC236}">
                <a16:creationId xmlns:a16="http://schemas.microsoft.com/office/drawing/2014/main" id="{E7F114C5-6AE6-BD61-66AC-5DD1892803AC}"/>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19862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ABBF46-8B39-2896-503F-D86166FE0027}"/>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40827F3-AD31-5A68-93F4-5639BCD4D12D}"/>
              </a:ext>
            </a:extLst>
          </p:cNvPr>
          <p:cNvSpPr>
            <a:spLocks noGrp="1"/>
          </p:cNvSpPr>
          <p:nvPr>
            <p:ph type="dt" sz="half" idx="10"/>
          </p:nvPr>
        </p:nvSpPr>
        <p:spPr/>
        <p:txBody>
          <a:bodyPr/>
          <a:lstStyle/>
          <a:p>
            <a:fld id="{E5868467-E56E-49C2-934C-DF3B1D027B9C}" type="datetime1">
              <a:rPr kumimoji="1" lang="ja-JP" altLang="en-US" smtClean="0"/>
              <a:t>2023/10/17</a:t>
            </a:fld>
            <a:endParaRPr kumimoji="1" lang="ja-JP" altLang="en-US"/>
          </a:p>
        </p:txBody>
      </p:sp>
      <p:sp>
        <p:nvSpPr>
          <p:cNvPr id="4" name="フッター プレースホルダー 3">
            <a:extLst>
              <a:ext uri="{FF2B5EF4-FFF2-40B4-BE49-F238E27FC236}">
                <a16:creationId xmlns:a16="http://schemas.microsoft.com/office/drawing/2014/main" id="{4116CA71-8DFA-3A74-E16E-50B6A2109AB6}"/>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5" name="スライド番号プレースホルダー 4">
            <a:extLst>
              <a:ext uri="{FF2B5EF4-FFF2-40B4-BE49-F238E27FC236}">
                <a16:creationId xmlns:a16="http://schemas.microsoft.com/office/drawing/2014/main" id="{2508FDAC-9124-01C1-1610-B70651727D99}"/>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303041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54B4FF1-9835-CCBA-4C5B-8D67ABB4F56F}"/>
              </a:ext>
            </a:extLst>
          </p:cNvPr>
          <p:cNvSpPr>
            <a:spLocks noGrp="1"/>
          </p:cNvSpPr>
          <p:nvPr>
            <p:ph type="dt" sz="half" idx="10"/>
          </p:nvPr>
        </p:nvSpPr>
        <p:spPr/>
        <p:txBody>
          <a:bodyPr/>
          <a:lstStyle/>
          <a:p>
            <a:fld id="{FAC0A9D9-D5AA-4EAC-9CE6-A267F6ADEA79}" type="datetime1">
              <a:rPr kumimoji="1" lang="ja-JP" altLang="en-US" smtClean="0"/>
              <a:t>2023/10/17</a:t>
            </a:fld>
            <a:endParaRPr kumimoji="1" lang="ja-JP" altLang="en-US"/>
          </a:p>
        </p:txBody>
      </p:sp>
      <p:sp>
        <p:nvSpPr>
          <p:cNvPr id="3" name="フッター プレースホルダー 2">
            <a:extLst>
              <a:ext uri="{FF2B5EF4-FFF2-40B4-BE49-F238E27FC236}">
                <a16:creationId xmlns:a16="http://schemas.microsoft.com/office/drawing/2014/main" id="{6019868D-F319-2CC5-F1DF-A1B8F6324E0B}"/>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4" name="スライド番号プレースホルダー 3">
            <a:extLst>
              <a:ext uri="{FF2B5EF4-FFF2-40B4-BE49-F238E27FC236}">
                <a16:creationId xmlns:a16="http://schemas.microsoft.com/office/drawing/2014/main" id="{86E8E709-005E-CF7F-2B67-97D1DB2C849E}"/>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87748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BFD485-561C-9241-340D-989A28C61CC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E92135-2347-8731-0114-371D9BF36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325147-DF09-F2A4-44B5-026C46843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0DEEB52-D2E2-A2CA-A545-8EB52BE89D9C}"/>
              </a:ext>
            </a:extLst>
          </p:cNvPr>
          <p:cNvSpPr>
            <a:spLocks noGrp="1"/>
          </p:cNvSpPr>
          <p:nvPr>
            <p:ph type="dt" sz="half" idx="10"/>
          </p:nvPr>
        </p:nvSpPr>
        <p:spPr/>
        <p:txBody>
          <a:bodyPr/>
          <a:lstStyle/>
          <a:p>
            <a:fld id="{99450EC3-3A16-44E9-97D8-CBC302751FD2}" type="datetime1">
              <a:rPr kumimoji="1" lang="ja-JP" altLang="en-US" smtClean="0"/>
              <a:t>2023/10/17</a:t>
            </a:fld>
            <a:endParaRPr kumimoji="1" lang="ja-JP" altLang="en-US"/>
          </a:p>
        </p:txBody>
      </p:sp>
      <p:sp>
        <p:nvSpPr>
          <p:cNvPr id="6" name="フッター プレースホルダー 5">
            <a:extLst>
              <a:ext uri="{FF2B5EF4-FFF2-40B4-BE49-F238E27FC236}">
                <a16:creationId xmlns:a16="http://schemas.microsoft.com/office/drawing/2014/main" id="{D6A29FC5-70B1-4F05-2F03-CC5B681EFA43}"/>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7" name="スライド番号プレースホルダー 6">
            <a:extLst>
              <a:ext uri="{FF2B5EF4-FFF2-40B4-BE49-F238E27FC236}">
                <a16:creationId xmlns:a16="http://schemas.microsoft.com/office/drawing/2014/main" id="{E4E97966-3FF8-BD18-96F3-082D6E13E47F}"/>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9379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49A18C-D329-63B1-32A2-D244C8EDDF7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BBEA529-3448-65CD-AD9D-515BECF544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3679B2E-0FA0-CCC3-7007-F4EB9137F6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F052664-B168-561C-4550-CFF993CF6790}"/>
              </a:ext>
            </a:extLst>
          </p:cNvPr>
          <p:cNvSpPr>
            <a:spLocks noGrp="1"/>
          </p:cNvSpPr>
          <p:nvPr>
            <p:ph type="dt" sz="half" idx="10"/>
          </p:nvPr>
        </p:nvSpPr>
        <p:spPr/>
        <p:txBody>
          <a:bodyPr/>
          <a:lstStyle/>
          <a:p>
            <a:fld id="{42B77086-50B1-4945-908D-F5F53A338C85}" type="datetime1">
              <a:rPr kumimoji="1" lang="ja-JP" altLang="en-US" smtClean="0"/>
              <a:t>2023/10/17</a:t>
            </a:fld>
            <a:endParaRPr kumimoji="1" lang="ja-JP" altLang="en-US"/>
          </a:p>
        </p:txBody>
      </p:sp>
      <p:sp>
        <p:nvSpPr>
          <p:cNvPr id="6" name="フッター プレースホルダー 5">
            <a:extLst>
              <a:ext uri="{FF2B5EF4-FFF2-40B4-BE49-F238E27FC236}">
                <a16:creationId xmlns:a16="http://schemas.microsoft.com/office/drawing/2014/main" id="{10F8286D-3893-99EB-F011-D5D42143C9BC}"/>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7" name="スライド番号プレースホルダー 6">
            <a:extLst>
              <a:ext uri="{FF2B5EF4-FFF2-40B4-BE49-F238E27FC236}">
                <a16:creationId xmlns:a16="http://schemas.microsoft.com/office/drawing/2014/main" id="{821FBDAD-84F7-3343-3646-DFB3EE9DAF39}"/>
              </a:ext>
            </a:extLst>
          </p:cNvPr>
          <p:cNvSpPr>
            <a:spLocks noGrp="1"/>
          </p:cNvSpPr>
          <p:nvPr>
            <p:ph type="sldNum" sz="quarter" idx="12"/>
          </p:nvPr>
        </p:nvSpPr>
        <p:spPr/>
        <p:txBody>
          <a:body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830000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alpha val="50000"/>
          </a:schemeClr>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9EDE7B5-4916-9A16-E587-E939592895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985A9B4-7568-E0A3-3A04-7CC21AA12D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8E16EE-25B6-F9B0-E32A-5738DE0006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DAD16D-B4C3-4357-BEB3-C39ED44907D4}" type="datetime1">
              <a:rPr kumimoji="1" lang="ja-JP" altLang="en-US" smtClean="0"/>
              <a:t>2023/10/17</a:t>
            </a:fld>
            <a:endParaRPr kumimoji="1" lang="ja-JP" altLang="en-US"/>
          </a:p>
        </p:txBody>
      </p:sp>
      <p:sp>
        <p:nvSpPr>
          <p:cNvPr id="5" name="フッター プレースホルダー 4">
            <a:extLst>
              <a:ext uri="{FF2B5EF4-FFF2-40B4-BE49-F238E27FC236}">
                <a16:creationId xmlns:a16="http://schemas.microsoft.com/office/drawing/2014/main" id="{F2C45A23-9F38-317B-5015-2E10BB0255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 2023 </a:t>
            </a:r>
            <a:r>
              <a:rPr kumimoji="1" lang="ja-JP" altLang="en-US"/>
              <a:t>イーリス特許事務所</a:t>
            </a:r>
          </a:p>
        </p:txBody>
      </p:sp>
      <p:sp>
        <p:nvSpPr>
          <p:cNvPr id="6" name="スライド番号プレースホルダー 5">
            <a:extLst>
              <a:ext uri="{FF2B5EF4-FFF2-40B4-BE49-F238E27FC236}">
                <a16:creationId xmlns:a16="http://schemas.microsoft.com/office/drawing/2014/main" id="{9BC7DCC5-8A5F-6C90-CB93-122C757820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8B21D3-66BC-46A0-B97E-F740C4BF5E38}" type="slidenum">
              <a:rPr kumimoji="1" lang="ja-JP" altLang="en-US" smtClean="0"/>
              <a:t>‹#›</a:t>
            </a:fld>
            <a:endParaRPr kumimoji="1" lang="ja-JP" altLang="en-US"/>
          </a:p>
        </p:txBody>
      </p:sp>
    </p:spTree>
    <p:extLst>
      <p:ext uri="{BB962C8B-B14F-4D97-AF65-F5344CB8AC3E}">
        <p14:creationId xmlns:p14="http://schemas.microsoft.com/office/powerpoint/2010/main" val="4197222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slideLayout" Target="../slideLayouts/slideLayout7.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6.sv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hyperlink" Target="http://www.ipiris.net/contact/" TargetMode="External"/><Relationship Id="rId4" Type="http://schemas.openxmlformats.org/officeDocument/2006/relationships/hyperlink" Target="http://www.ipiris.net/" TargetMode="Externa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D366DA20-305A-0727-E885-0B248C3B6200}"/>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3" name="四角形: 角を丸くする 2">
            <a:extLst>
              <a:ext uri="{FF2B5EF4-FFF2-40B4-BE49-F238E27FC236}">
                <a16:creationId xmlns:a16="http://schemas.microsoft.com/office/drawing/2014/main" id="{F8C5FF5C-8B9B-32A7-B452-6A003E09D671}"/>
              </a:ext>
            </a:extLst>
          </p:cNvPr>
          <p:cNvSpPr/>
          <p:nvPr/>
        </p:nvSpPr>
        <p:spPr>
          <a:xfrm>
            <a:off x="2531706" y="1250302"/>
            <a:ext cx="6892212" cy="3570514"/>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Picture 5">
            <a:extLst>
              <a:ext uri="{FF2B5EF4-FFF2-40B4-BE49-F238E27FC236}">
                <a16:creationId xmlns:a16="http://schemas.microsoft.com/office/drawing/2014/main" id="{339449A8-9808-CE00-B9E9-6EA38AA1654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1087867">
            <a:off x="1711375" y="3400399"/>
            <a:ext cx="2057057" cy="2064564"/>
          </a:xfrm>
          <a:prstGeom prst="rect">
            <a:avLst/>
          </a:prstGeom>
        </p:spPr>
      </p:pic>
      <p:pic>
        <p:nvPicPr>
          <p:cNvPr id="5" name="Picture 6">
            <a:extLst>
              <a:ext uri="{FF2B5EF4-FFF2-40B4-BE49-F238E27FC236}">
                <a16:creationId xmlns:a16="http://schemas.microsoft.com/office/drawing/2014/main" id="{DC402A03-61E4-2D4C-4FBE-7F79202080FF}"/>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1232321" flipH="1">
            <a:off x="8179976" y="3424093"/>
            <a:ext cx="2025833" cy="2018466"/>
          </a:xfrm>
          <a:prstGeom prst="rect">
            <a:avLst/>
          </a:prstGeom>
        </p:spPr>
      </p:pic>
      <p:pic>
        <p:nvPicPr>
          <p:cNvPr id="6" name="Picture 9">
            <a:extLst>
              <a:ext uri="{FF2B5EF4-FFF2-40B4-BE49-F238E27FC236}">
                <a16:creationId xmlns:a16="http://schemas.microsoft.com/office/drawing/2014/main" id="{B151EB6D-E235-4046-7EE1-136530BB84B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a:fillRect/>
          </a:stretch>
        </p:blipFill>
        <p:spPr>
          <a:xfrm rot="931445" flipH="1">
            <a:off x="8175830" y="1386191"/>
            <a:ext cx="916849" cy="1309784"/>
          </a:xfrm>
          <a:prstGeom prst="rect">
            <a:avLst/>
          </a:prstGeom>
        </p:spPr>
      </p:pic>
      <p:pic>
        <p:nvPicPr>
          <p:cNvPr id="7" name="Picture 10">
            <a:extLst>
              <a:ext uri="{FF2B5EF4-FFF2-40B4-BE49-F238E27FC236}">
                <a16:creationId xmlns:a16="http://schemas.microsoft.com/office/drawing/2014/main" id="{E58CEC3A-EE76-CDC3-1BC2-AD8F81C348F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a:stretch>
        </p:blipFill>
        <p:spPr>
          <a:xfrm rot="9695094">
            <a:off x="2721002" y="1365158"/>
            <a:ext cx="946295" cy="1351850"/>
          </a:xfrm>
          <a:prstGeom prst="rect">
            <a:avLst/>
          </a:prstGeom>
        </p:spPr>
      </p:pic>
      <p:sp>
        <p:nvSpPr>
          <p:cNvPr id="8" name="テキスト ボックス 7">
            <a:extLst>
              <a:ext uri="{FF2B5EF4-FFF2-40B4-BE49-F238E27FC236}">
                <a16:creationId xmlns:a16="http://schemas.microsoft.com/office/drawing/2014/main" id="{B065D033-C69D-0B36-60FE-6021C6653869}"/>
              </a:ext>
            </a:extLst>
          </p:cNvPr>
          <p:cNvSpPr txBox="1"/>
          <p:nvPr/>
        </p:nvSpPr>
        <p:spPr>
          <a:xfrm>
            <a:off x="3287337" y="2373839"/>
            <a:ext cx="5617325" cy="1323439"/>
          </a:xfrm>
          <a:prstGeom prst="rect">
            <a:avLst/>
          </a:prstGeom>
          <a:noFill/>
        </p:spPr>
        <p:txBody>
          <a:bodyPr wrap="square" rtlCol="0">
            <a:spAutoFit/>
          </a:bodyPr>
          <a:lstStyle/>
          <a:p>
            <a:pPr algn="ctr"/>
            <a:r>
              <a:rPr kumimoji="1" lang="ja-JP" altLang="en-US" sz="4000" b="1" dirty="0"/>
              <a:t>商標のモヤモヤ🌧</a:t>
            </a:r>
            <a:endParaRPr kumimoji="1" lang="en-US" altLang="ja-JP" sz="4000" b="1" dirty="0"/>
          </a:p>
          <a:p>
            <a:pPr algn="ctr"/>
            <a:r>
              <a:rPr lang="ja-JP" altLang="en-US" sz="4000" b="1" dirty="0"/>
              <a:t>を晴らす事例集</a:t>
            </a:r>
            <a:endParaRPr kumimoji="1" lang="en-US" altLang="ja-JP" sz="4000" b="1" dirty="0"/>
          </a:p>
        </p:txBody>
      </p:sp>
    </p:spTree>
    <p:extLst>
      <p:ext uri="{BB962C8B-B14F-4D97-AF65-F5344CB8AC3E}">
        <p14:creationId xmlns:p14="http://schemas.microsoft.com/office/powerpoint/2010/main" val="317051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1A0FF327-A0D7-F80B-7B8F-E7A10AFFBC6D}"/>
              </a:ext>
            </a:extLst>
          </p:cNvPr>
          <p:cNvSpPr/>
          <p:nvPr/>
        </p:nvSpPr>
        <p:spPr>
          <a:xfrm>
            <a:off x="3848949" y="1122024"/>
            <a:ext cx="7877221" cy="1897257"/>
          </a:xfrm>
          <a:prstGeom prst="rect">
            <a:avLst/>
          </a:prstGeom>
          <a:solidFill>
            <a:schemeClr val="bg1"/>
          </a:solid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a:extLst>
              <a:ext uri="{FF2B5EF4-FFF2-40B4-BE49-F238E27FC236}">
                <a16:creationId xmlns:a16="http://schemas.microsoft.com/office/drawing/2014/main" id="{8B12C127-EFC1-FEEE-257A-7408A72CAB04}"/>
              </a:ext>
            </a:extLst>
          </p:cNvPr>
          <p:cNvSpPr txBox="1"/>
          <p:nvPr/>
        </p:nvSpPr>
        <p:spPr>
          <a:xfrm>
            <a:off x="643641" y="250352"/>
            <a:ext cx="8354306" cy="584775"/>
          </a:xfrm>
          <a:prstGeom prst="rect">
            <a:avLst/>
          </a:prstGeom>
          <a:noFill/>
        </p:spPr>
        <p:txBody>
          <a:bodyPr wrap="square" rtlCol="0">
            <a:spAutoFit/>
          </a:bodyPr>
          <a:lstStyle/>
          <a:p>
            <a:r>
              <a:rPr lang="ja-JP" altLang="en-US" sz="3200" b="1" u="sng" dirty="0">
                <a:latin typeface="+mn-ea"/>
              </a:rPr>
              <a:t>🌧</a:t>
            </a:r>
            <a:r>
              <a:rPr kumimoji="1" lang="ja-JP" altLang="en-US" sz="3200" b="1" u="sng" dirty="0">
                <a:latin typeface="+mn-ea"/>
              </a:rPr>
              <a:t>登録例</a:t>
            </a:r>
            <a:r>
              <a:rPr lang="ja-JP" altLang="en-US" sz="3200" b="1" u="sng" dirty="0">
                <a:latin typeface="+mn-ea"/>
              </a:rPr>
              <a:t>🌧</a:t>
            </a:r>
            <a:endParaRPr kumimoji="1" lang="ja-JP" altLang="en-US" sz="3200" b="1" u="sng" dirty="0">
              <a:latin typeface="+mn-ea"/>
            </a:endParaRPr>
          </a:p>
        </p:txBody>
      </p:sp>
      <p:sp>
        <p:nvSpPr>
          <p:cNvPr id="8" name="フッター プレースホルダー 20">
            <a:extLst>
              <a:ext uri="{FF2B5EF4-FFF2-40B4-BE49-F238E27FC236}">
                <a16:creationId xmlns:a16="http://schemas.microsoft.com/office/drawing/2014/main" id="{C33A1CD1-BF71-2C79-CB9F-F565E6267697}"/>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sp>
        <p:nvSpPr>
          <p:cNvPr id="5" name="テキスト ボックス 4">
            <a:extLst>
              <a:ext uri="{FF2B5EF4-FFF2-40B4-BE49-F238E27FC236}">
                <a16:creationId xmlns:a16="http://schemas.microsoft.com/office/drawing/2014/main" id="{59A4B88D-E51F-2BE3-FCFF-18CB7D0D2390}"/>
              </a:ext>
            </a:extLst>
          </p:cNvPr>
          <p:cNvSpPr txBox="1"/>
          <p:nvPr/>
        </p:nvSpPr>
        <p:spPr>
          <a:xfrm>
            <a:off x="3954633" y="1097768"/>
            <a:ext cx="7041139" cy="1918923"/>
          </a:xfrm>
          <a:prstGeom prst="rect">
            <a:avLst/>
          </a:prstGeom>
          <a:noFill/>
        </p:spPr>
        <p:txBody>
          <a:bodyPr wrap="square" rtlCol="0">
            <a:spAutoFit/>
          </a:bodyPr>
          <a:lstStyle/>
          <a:p>
            <a:pPr>
              <a:lnSpc>
                <a:spcPct val="120000"/>
              </a:lnSpc>
            </a:pPr>
            <a:r>
              <a:rPr lang="ja-JP" altLang="en-US" sz="2000" dirty="0">
                <a:solidFill>
                  <a:srgbClr val="222222"/>
                </a:solidFill>
                <a:effectLst/>
              </a:rPr>
              <a:t>登録番号：第４３１００１４号</a:t>
            </a:r>
            <a:endParaRPr lang="en-US" altLang="ja-JP" sz="2000" dirty="0">
              <a:solidFill>
                <a:srgbClr val="222222"/>
              </a:solidFill>
              <a:effectLst/>
            </a:endParaRPr>
          </a:p>
          <a:p>
            <a:pPr>
              <a:lnSpc>
                <a:spcPct val="120000"/>
              </a:lnSpc>
            </a:pPr>
            <a:r>
              <a:rPr lang="ja-JP" altLang="en-US" sz="2000" dirty="0">
                <a:solidFill>
                  <a:srgbClr val="222222"/>
                </a:solidFill>
              </a:rPr>
              <a:t>登録日：平成１１年８月 ２７日</a:t>
            </a:r>
            <a:endParaRPr lang="en-US" altLang="ja-JP" sz="2000" dirty="0">
              <a:solidFill>
                <a:srgbClr val="222222"/>
              </a:solidFill>
            </a:endParaRPr>
          </a:p>
          <a:p>
            <a:pPr>
              <a:lnSpc>
                <a:spcPct val="120000"/>
              </a:lnSpc>
            </a:pPr>
            <a:r>
              <a:rPr lang="ja-JP" altLang="en-US" sz="2000" dirty="0">
                <a:solidFill>
                  <a:srgbClr val="222222"/>
                </a:solidFill>
                <a:effectLst/>
              </a:rPr>
              <a:t>商標権</a:t>
            </a:r>
            <a:r>
              <a:rPr lang="ja-JP" altLang="en-US" sz="2000" dirty="0">
                <a:solidFill>
                  <a:srgbClr val="222222"/>
                </a:solidFill>
              </a:rPr>
              <a:t>者：</a:t>
            </a:r>
            <a:r>
              <a:rPr lang="zh-CN" altLang="en-US" sz="2000" dirty="0">
                <a:solidFill>
                  <a:srgbClr val="222222"/>
                </a:solidFill>
                <a:latin typeface="游ゴシック" panose="020B0400000000000000" pitchFamily="50" charset="-128"/>
                <a:ea typeface="游ゴシック" panose="020B0400000000000000" pitchFamily="50" charset="-128"/>
              </a:rPr>
              <a:t>株式会社</a:t>
            </a:r>
            <a:r>
              <a:rPr lang="ja-JP" altLang="en-US" sz="2000" dirty="0">
                <a:solidFill>
                  <a:srgbClr val="222222"/>
                </a:solidFill>
                <a:latin typeface="游ゴシック" panose="020B0400000000000000" pitchFamily="50" charset="-128"/>
                <a:ea typeface="游ゴシック" panose="020B0400000000000000" pitchFamily="50" charset="-128"/>
              </a:rPr>
              <a:t>ＮＨＫエンタープライズ</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商品及び役務：第９類、第１４類、第１６類、第２４類、第２５類、第２８類、第２９類、第３０類</a:t>
            </a:r>
            <a:endParaRPr lang="en-US" altLang="zh-CN" sz="2000" dirty="0">
              <a:solidFill>
                <a:srgbClr val="222222"/>
              </a:solidFill>
              <a:latin typeface="游ゴシック" panose="020B0400000000000000" pitchFamily="50" charset="-128"/>
              <a:ea typeface="游ゴシック" panose="020B0400000000000000" pitchFamily="50" charset="-128"/>
            </a:endParaRPr>
          </a:p>
        </p:txBody>
      </p:sp>
      <p:sp>
        <p:nvSpPr>
          <p:cNvPr id="12" name="正方形/長方形 11">
            <a:extLst>
              <a:ext uri="{FF2B5EF4-FFF2-40B4-BE49-F238E27FC236}">
                <a16:creationId xmlns:a16="http://schemas.microsoft.com/office/drawing/2014/main" id="{C59A9538-8270-C266-B021-79D391C978E4}"/>
              </a:ext>
            </a:extLst>
          </p:cNvPr>
          <p:cNvSpPr/>
          <p:nvPr/>
        </p:nvSpPr>
        <p:spPr>
          <a:xfrm>
            <a:off x="721227" y="1105975"/>
            <a:ext cx="3099144" cy="1939556"/>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p>
        </p:txBody>
      </p:sp>
      <p:pic>
        <p:nvPicPr>
          <p:cNvPr id="10" name="図 9">
            <a:extLst>
              <a:ext uri="{FF2B5EF4-FFF2-40B4-BE49-F238E27FC236}">
                <a16:creationId xmlns:a16="http://schemas.microsoft.com/office/drawing/2014/main" id="{3A352828-E3C8-1F24-BFCA-2A177BC0DD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319" y="1329860"/>
            <a:ext cx="2904197" cy="1485101"/>
          </a:xfrm>
          <a:prstGeom prst="rect">
            <a:avLst/>
          </a:prstGeom>
        </p:spPr>
      </p:pic>
      <p:pic>
        <p:nvPicPr>
          <p:cNvPr id="17" name="図 16">
            <a:extLst>
              <a:ext uri="{FF2B5EF4-FFF2-40B4-BE49-F238E27FC236}">
                <a16:creationId xmlns:a16="http://schemas.microsoft.com/office/drawing/2014/main" id="{708B7389-C692-0624-E1FE-51461BC1CF9A}"/>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8800"/>
                    </a14:imgEffect>
                    <a14:imgEffect>
                      <a14:saturation sat="200000"/>
                    </a14:imgEffect>
                  </a14:imgLayer>
                </a14:imgProps>
              </a:ext>
            </a:extLst>
          </a:blip>
          <a:stretch>
            <a:fillRect/>
          </a:stretch>
        </p:blipFill>
        <p:spPr>
          <a:xfrm>
            <a:off x="696798" y="3694616"/>
            <a:ext cx="1170027" cy="705833"/>
          </a:xfrm>
          <a:prstGeom prst="rect">
            <a:avLst/>
          </a:prstGeom>
        </p:spPr>
      </p:pic>
      <p:sp>
        <p:nvSpPr>
          <p:cNvPr id="19" name="テキスト ボックス 18">
            <a:extLst>
              <a:ext uri="{FF2B5EF4-FFF2-40B4-BE49-F238E27FC236}">
                <a16:creationId xmlns:a16="http://schemas.microsoft.com/office/drawing/2014/main" id="{56D09AF9-43FE-7EAB-0567-189CF4A8332B}"/>
              </a:ext>
            </a:extLst>
          </p:cNvPr>
          <p:cNvSpPr txBox="1"/>
          <p:nvPr/>
        </p:nvSpPr>
        <p:spPr>
          <a:xfrm>
            <a:off x="2595860" y="3184051"/>
            <a:ext cx="9242854" cy="1815882"/>
          </a:xfrm>
          <a:prstGeom prst="rect">
            <a:avLst/>
          </a:prstGeom>
          <a:noFill/>
        </p:spPr>
        <p:txBody>
          <a:bodyPr wrap="square" rtlCol="0">
            <a:spAutoFit/>
          </a:bodyPr>
          <a:lstStyle/>
          <a:p>
            <a:endParaRPr lang="en-US" altLang="ja-JP" sz="2800" b="1" dirty="0">
              <a:latin typeface="+mn-ea"/>
            </a:endParaRPr>
          </a:p>
          <a:p>
            <a:r>
              <a:rPr lang="ja-JP" altLang="en-US" sz="2800" b="1" dirty="0">
                <a:latin typeface="+mn-ea"/>
              </a:rPr>
              <a:t>「おじゃる丸」は、アニメ作品の名称で、</a:t>
            </a:r>
            <a:endParaRPr lang="en-US" altLang="ja-JP" sz="2800" b="1" dirty="0">
              <a:latin typeface="+mn-ea"/>
            </a:endParaRPr>
          </a:p>
          <a:p>
            <a:r>
              <a:rPr lang="ja-JP" altLang="en-US" sz="2800" b="1" dirty="0">
                <a:latin typeface="+mn-ea"/>
              </a:rPr>
              <a:t>主人公の名前でもあるよね。</a:t>
            </a:r>
            <a:endParaRPr lang="en-US" altLang="ja-JP" sz="2800" b="1" dirty="0">
              <a:latin typeface="+mn-ea"/>
            </a:endParaRPr>
          </a:p>
          <a:p>
            <a:endParaRPr kumimoji="1" lang="en-US" altLang="ja-JP" sz="2800" b="1" dirty="0">
              <a:latin typeface="+mn-ea"/>
            </a:endParaRPr>
          </a:p>
        </p:txBody>
      </p:sp>
      <p:sp>
        <p:nvSpPr>
          <p:cNvPr id="20" name="吹き出し: 角を丸めた四角形 19">
            <a:extLst>
              <a:ext uri="{FF2B5EF4-FFF2-40B4-BE49-F238E27FC236}">
                <a16:creationId xmlns:a16="http://schemas.microsoft.com/office/drawing/2014/main" id="{1D5057FF-D461-2E2E-9272-5F39663A30EE}"/>
              </a:ext>
            </a:extLst>
          </p:cNvPr>
          <p:cNvSpPr/>
          <p:nvPr/>
        </p:nvSpPr>
        <p:spPr>
          <a:xfrm>
            <a:off x="2321433" y="3461580"/>
            <a:ext cx="9114010"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C0CD7290-A638-5037-6272-6AC699A4CCBF}"/>
              </a:ext>
            </a:extLst>
          </p:cNvPr>
          <p:cNvPicPr>
            <a:picLocks noChangeAspect="1"/>
          </p:cNvPicPr>
          <p:nvPr/>
        </p:nvPicPr>
        <p:blipFill>
          <a:blip r:embed="rId3">
            <a:extLst>
              <a:ext uri="{BEBA8EAE-BF5A-486C-A8C5-ECC9F3942E4B}">
                <a14:imgProps xmlns:a14="http://schemas.microsoft.com/office/drawing/2010/main">
                  <a14:imgLayer r:embed="rId4">
                    <a14:imgEffect>
                      <a14:colorTemperature colorTemp="8800"/>
                    </a14:imgEffect>
                    <a14:imgEffect>
                      <a14:saturation sat="200000"/>
                    </a14:imgEffect>
                  </a14:imgLayer>
                </a14:imgProps>
              </a:ext>
            </a:extLst>
          </a:blip>
          <a:stretch>
            <a:fillRect/>
          </a:stretch>
        </p:blipFill>
        <p:spPr>
          <a:xfrm>
            <a:off x="699174" y="5232914"/>
            <a:ext cx="1170027" cy="705833"/>
          </a:xfrm>
          <a:prstGeom prst="rect">
            <a:avLst/>
          </a:prstGeom>
        </p:spPr>
      </p:pic>
      <p:sp>
        <p:nvSpPr>
          <p:cNvPr id="23" name="テキスト ボックス 22">
            <a:extLst>
              <a:ext uri="{FF2B5EF4-FFF2-40B4-BE49-F238E27FC236}">
                <a16:creationId xmlns:a16="http://schemas.microsoft.com/office/drawing/2014/main" id="{040482B4-F6D4-EA14-01B2-7AAE19378F88}"/>
              </a:ext>
            </a:extLst>
          </p:cNvPr>
          <p:cNvSpPr txBox="1"/>
          <p:nvPr/>
        </p:nvSpPr>
        <p:spPr>
          <a:xfrm>
            <a:off x="2598236" y="5127518"/>
            <a:ext cx="9242854" cy="1384995"/>
          </a:xfrm>
          <a:prstGeom prst="rect">
            <a:avLst/>
          </a:prstGeom>
          <a:noFill/>
        </p:spPr>
        <p:txBody>
          <a:bodyPr wrap="square" rtlCol="0">
            <a:spAutoFit/>
          </a:bodyPr>
          <a:lstStyle/>
          <a:p>
            <a:r>
              <a:rPr lang="ja-JP" altLang="en-US" sz="2800" b="1" dirty="0">
                <a:latin typeface="+mn-ea"/>
              </a:rPr>
              <a:t>「おじゃる丸」の商標権者は、アニメの作者ではなく、</a:t>
            </a:r>
            <a:endParaRPr lang="en-US" altLang="ja-JP" sz="2800" b="1" dirty="0">
              <a:latin typeface="+mn-ea"/>
            </a:endParaRPr>
          </a:p>
          <a:p>
            <a:r>
              <a:rPr lang="ja-JP" altLang="en-US" sz="2800" b="1" dirty="0">
                <a:latin typeface="+mn-ea"/>
              </a:rPr>
              <a:t>会社になっているね。</a:t>
            </a:r>
            <a:endParaRPr lang="en-US" altLang="ja-JP" sz="2800" b="1" dirty="0">
              <a:latin typeface="+mn-ea"/>
            </a:endParaRPr>
          </a:p>
          <a:p>
            <a:endParaRPr kumimoji="1" lang="en-US" altLang="ja-JP" sz="2800" b="1" dirty="0">
              <a:latin typeface="+mn-ea"/>
            </a:endParaRPr>
          </a:p>
        </p:txBody>
      </p:sp>
      <p:sp>
        <p:nvSpPr>
          <p:cNvPr id="24" name="吹き出し: 角を丸めた四角形 23">
            <a:extLst>
              <a:ext uri="{FF2B5EF4-FFF2-40B4-BE49-F238E27FC236}">
                <a16:creationId xmlns:a16="http://schemas.microsoft.com/office/drawing/2014/main" id="{F18401D0-7BFD-F771-2156-D90ED3DEA45E}"/>
              </a:ext>
            </a:extLst>
          </p:cNvPr>
          <p:cNvSpPr/>
          <p:nvPr/>
        </p:nvSpPr>
        <p:spPr>
          <a:xfrm>
            <a:off x="2323809" y="4999878"/>
            <a:ext cx="9114010"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7176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ッター プレースホルダー 20">
            <a:extLst>
              <a:ext uri="{FF2B5EF4-FFF2-40B4-BE49-F238E27FC236}">
                <a16:creationId xmlns:a16="http://schemas.microsoft.com/office/drawing/2014/main" id="{4C81E232-5AB3-41CD-E22F-808334325C40}"/>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grpSp>
        <p:nvGrpSpPr>
          <p:cNvPr id="9" name="グループ化 8">
            <a:extLst>
              <a:ext uri="{FF2B5EF4-FFF2-40B4-BE49-F238E27FC236}">
                <a16:creationId xmlns:a16="http://schemas.microsoft.com/office/drawing/2014/main" id="{392AF8C2-E778-06D1-642E-B52D6708FCF0}"/>
              </a:ext>
            </a:extLst>
          </p:cNvPr>
          <p:cNvGrpSpPr/>
          <p:nvPr/>
        </p:nvGrpSpPr>
        <p:grpSpPr>
          <a:xfrm>
            <a:off x="1148702" y="464034"/>
            <a:ext cx="9894596" cy="1077218"/>
            <a:chOff x="1148702" y="464034"/>
            <a:chExt cx="9894596" cy="1077218"/>
          </a:xfrm>
        </p:grpSpPr>
        <p:sp>
          <p:nvSpPr>
            <p:cNvPr id="6" name="フリーフォーム: 図形 5">
              <a:extLst>
                <a:ext uri="{FF2B5EF4-FFF2-40B4-BE49-F238E27FC236}">
                  <a16:creationId xmlns:a16="http://schemas.microsoft.com/office/drawing/2014/main" id="{EBBB7365-A66A-20B5-396A-63BE01136D31}"/>
                </a:ext>
              </a:extLst>
            </p:cNvPr>
            <p:cNvSpPr/>
            <p:nvPr/>
          </p:nvSpPr>
          <p:spPr>
            <a:xfrm>
              <a:off x="1148702" y="464034"/>
              <a:ext cx="9894596" cy="1077218"/>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rgbClr val="FFE285"/>
            </a:solidFill>
            <a:ln>
              <a:solidFill>
                <a:srgbClr val="FFE285"/>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endParaRPr lang="ja-JP" altLang="en-US" sz="3200" b="1" kern="1200" dirty="0">
                <a:solidFill>
                  <a:schemeClr val="bg1"/>
                </a:solidFill>
              </a:endParaRPr>
            </a:p>
          </p:txBody>
        </p:sp>
        <p:sp>
          <p:nvSpPr>
            <p:cNvPr id="7" name="テキスト ボックス 6">
              <a:extLst>
                <a:ext uri="{FF2B5EF4-FFF2-40B4-BE49-F238E27FC236}">
                  <a16:creationId xmlns:a16="http://schemas.microsoft.com/office/drawing/2014/main" id="{BFF0B3F2-2B9B-F51B-2ADF-72C1BFEEF777}"/>
                </a:ext>
              </a:extLst>
            </p:cNvPr>
            <p:cNvSpPr txBox="1"/>
            <p:nvPr/>
          </p:nvSpPr>
          <p:spPr>
            <a:xfrm>
              <a:off x="1159286" y="525590"/>
              <a:ext cx="9873429" cy="954107"/>
            </a:xfrm>
            <a:prstGeom prst="rect">
              <a:avLst/>
            </a:prstGeom>
            <a:noFill/>
          </p:spPr>
          <p:txBody>
            <a:bodyPr wrap="square" rtlCol="0">
              <a:spAutoFit/>
            </a:bodyPr>
            <a:lstStyle/>
            <a:p>
              <a:r>
                <a:rPr lang="ja-JP" altLang="en-US" sz="2800" b="1" dirty="0"/>
                <a:t>「おじゃる丸」は、</a:t>
              </a:r>
              <a:r>
                <a:rPr kumimoji="1" lang="ja-JP" altLang="en-US" sz="2800" b="1" dirty="0"/>
                <a:t>商標登録されているので、商標制度上</a:t>
              </a:r>
              <a:endParaRPr kumimoji="1" lang="en-US" altLang="ja-JP" sz="2800" b="1" dirty="0"/>
            </a:p>
            <a:p>
              <a:r>
                <a:rPr kumimoji="1" lang="ja-JP" altLang="en-US" sz="2800" b="1" dirty="0"/>
                <a:t>問題はありません。</a:t>
              </a:r>
            </a:p>
          </p:txBody>
        </p:sp>
      </p:grpSp>
      <p:sp>
        <p:nvSpPr>
          <p:cNvPr id="11" name="テキスト ボックス 10">
            <a:extLst>
              <a:ext uri="{FF2B5EF4-FFF2-40B4-BE49-F238E27FC236}">
                <a16:creationId xmlns:a16="http://schemas.microsoft.com/office/drawing/2014/main" id="{356AE96B-D45E-316D-D5C5-FB8AAB08CB37}"/>
              </a:ext>
            </a:extLst>
          </p:cNvPr>
          <p:cNvSpPr txBox="1"/>
          <p:nvPr/>
        </p:nvSpPr>
        <p:spPr>
          <a:xfrm>
            <a:off x="1170736" y="1555545"/>
            <a:ext cx="9225121" cy="707886"/>
          </a:xfrm>
          <a:prstGeom prst="rect">
            <a:avLst/>
          </a:prstGeom>
          <a:noFill/>
        </p:spPr>
        <p:txBody>
          <a:bodyPr wrap="square" rtlCol="0">
            <a:spAutoFit/>
          </a:bodyPr>
          <a:lstStyle/>
          <a:p>
            <a:r>
              <a:rPr lang="ja-JP" altLang="en-US" sz="2000" b="1" dirty="0">
                <a:solidFill>
                  <a:srgbClr val="FF0000"/>
                </a:solidFill>
                <a:ea typeface="+mj-ea"/>
              </a:rPr>
              <a:t>注）以下は、個人的見解であり、特許庁の審査官による見解や、取り上げている商標権の商標権者や代理人の見解ではありません。</a:t>
            </a:r>
            <a:endParaRPr kumimoji="1" lang="ja-JP" altLang="en-US" sz="2000" b="1" dirty="0">
              <a:solidFill>
                <a:srgbClr val="FF0000"/>
              </a:solidFill>
              <a:ea typeface="+mj-ea"/>
            </a:endParaRPr>
          </a:p>
        </p:txBody>
      </p:sp>
      <p:sp>
        <p:nvSpPr>
          <p:cNvPr id="2" name="四角形: 角を丸くする 1">
            <a:extLst>
              <a:ext uri="{FF2B5EF4-FFF2-40B4-BE49-F238E27FC236}">
                <a16:creationId xmlns:a16="http://schemas.microsoft.com/office/drawing/2014/main" id="{0D04A0C5-78C5-67FB-2777-8A545F772656}"/>
              </a:ext>
            </a:extLst>
          </p:cNvPr>
          <p:cNvSpPr/>
          <p:nvPr/>
        </p:nvSpPr>
        <p:spPr>
          <a:xfrm>
            <a:off x="1469348" y="2376359"/>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理由１：おじゃる丸グッズを売るのは会社の方だから</a:t>
            </a:r>
          </a:p>
        </p:txBody>
      </p:sp>
      <p:sp>
        <p:nvSpPr>
          <p:cNvPr id="3" name="太陽 2">
            <a:extLst>
              <a:ext uri="{FF2B5EF4-FFF2-40B4-BE49-F238E27FC236}">
                <a16:creationId xmlns:a16="http://schemas.microsoft.com/office/drawing/2014/main" id="{6D46D27E-A9E9-FBFD-6957-398A47C9D9FA}"/>
              </a:ext>
            </a:extLst>
          </p:cNvPr>
          <p:cNvSpPr/>
          <p:nvPr/>
        </p:nvSpPr>
        <p:spPr>
          <a:xfrm>
            <a:off x="689826" y="2140932"/>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20D74454-2FD6-6E28-DAC8-129E6929F07E}"/>
              </a:ext>
            </a:extLst>
          </p:cNvPr>
          <p:cNvSpPr txBox="1"/>
          <p:nvPr/>
        </p:nvSpPr>
        <p:spPr>
          <a:xfrm>
            <a:off x="1426182" y="3108261"/>
            <a:ext cx="9563366" cy="3785652"/>
          </a:xfrm>
          <a:prstGeom prst="rect">
            <a:avLst/>
          </a:prstGeom>
          <a:noFill/>
        </p:spPr>
        <p:txBody>
          <a:bodyPr wrap="square">
            <a:spAutoFit/>
          </a:bodyPr>
          <a:lstStyle/>
          <a:p>
            <a:r>
              <a:rPr lang="ja-JP" altLang="en-US" sz="2400" dirty="0">
                <a:latin typeface="+mn-ea"/>
              </a:rPr>
              <a:t>商標権は、名称やロゴと、商標を使う商品やサービス（役務）とが組み合わされて一つの権利となっている。すなわち、</a:t>
            </a:r>
            <a:endParaRPr lang="en-US" altLang="ja-JP" sz="2400" dirty="0">
              <a:latin typeface="+mn-ea"/>
            </a:endParaRPr>
          </a:p>
          <a:p>
            <a:r>
              <a:rPr lang="ja-JP" altLang="en-US" sz="2400" u="sng" dirty="0">
                <a:latin typeface="+mn-ea"/>
              </a:rPr>
              <a:t>商標権＝（名称・ロゴ）</a:t>
            </a:r>
            <a:r>
              <a:rPr lang="en-US" altLang="ja-JP" sz="2400" u="sng" dirty="0">
                <a:latin typeface="+mn-ea"/>
              </a:rPr>
              <a:t>×</a:t>
            </a:r>
            <a:r>
              <a:rPr lang="ja-JP" altLang="en-US" sz="2400" u="sng" dirty="0">
                <a:latin typeface="+mn-ea"/>
              </a:rPr>
              <a:t>（商品・サービス（役務））</a:t>
            </a:r>
            <a:endParaRPr lang="en-US" altLang="ja-JP" sz="2400" dirty="0">
              <a:latin typeface="+mn-ea"/>
            </a:endParaRPr>
          </a:p>
          <a:p>
            <a:r>
              <a:rPr lang="ja-JP" altLang="en-US" sz="2400" dirty="0">
                <a:latin typeface="+mn-ea"/>
              </a:rPr>
              <a:t>したがって、商品・サービス（役務）を提供する者が、商標出願を行い、商標権者となる。</a:t>
            </a:r>
            <a:endParaRPr lang="en-US" altLang="ja-JP" sz="2400" dirty="0">
              <a:latin typeface="+mn-ea"/>
            </a:endParaRPr>
          </a:p>
          <a:p>
            <a:r>
              <a:rPr lang="ja-JP" altLang="en-US" sz="2400" dirty="0">
                <a:latin typeface="+mn-ea"/>
              </a:rPr>
              <a:t>ここで、登録商標「おじゃる丸」は、指定商品として、具体的には、文房具類、衣類、おもちゃ、菓子や様々な食品などが指定されている。これらの商品を販売するのは、アニメの作者ではなく、放送番組制作会社であることから、商標権者は会社の方になっている。</a:t>
            </a:r>
            <a:endParaRPr lang="en-US" altLang="ja-JP" sz="2400" dirty="0">
              <a:latin typeface="+mn-ea"/>
            </a:endParaRPr>
          </a:p>
          <a:p>
            <a:endParaRPr lang="en-US" altLang="ja-JP" sz="2400" dirty="0">
              <a:latin typeface="+mn-ea"/>
            </a:endParaRPr>
          </a:p>
        </p:txBody>
      </p:sp>
    </p:spTree>
    <p:extLst>
      <p:ext uri="{BB962C8B-B14F-4D97-AF65-F5344CB8AC3E}">
        <p14:creationId xmlns:p14="http://schemas.microsoft.com/office/powerpoint/2010/main" val="234299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6B130561-9A6F-523E-DAD3-AC71D215E845}"/>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6" name="テキスト ボックス 5">
            <a:extLst>
              <a:ext uri="{FF2B5EF4-FFF2-40B4-BE49-F238E27FC236}">
                <a16:creationId xmlns:a16="http://schemas.microsoft.com/office/drawing/2014/main" id="{55288BD2-4B75-5418-17B3-D0C6DCC4BBAA}"/>
              </a:ext>
            </a:extLst>
          </p:cNvPr>
          <p:cNvSpPr txBox="1"/>
          <p:nvPr/>
        </p:nvSpPr>
        <p:spPr>
          <a:xfrm>
            <a:off x="1719947" y="1240105"/>
            <a:ext cx="9062357" cy="6001643"/>
          </a:xfrm>
          <a:prstGeom prst="rect">
            <a:avLst/>
          </a:prstGeom>
          <a:noFill/>
        </p:spPr>
        <p:txBody>
          <a:bodyPr wrap="square">
            <a:spAutoFit/>
          </a:bodyPr>
          <a:lstStyle/>
          <a:p>
            <a:r>
              <a:rPr lang="ja-JP" altLang="en-US" sz="2400" dirty="0">
                <a:latin typeface="+mn-ea"/>
              </a:rPr>
              <a:t>登録商標は、商品・サービス（役務）を提供しているのは、</a:t>
            </a:r>
            <a:endParaRPr lang="en-US" altLang="ja-JP" sz="2400" dirty="0">
              <a:latin typeface="+mn-ea"/>
            </a:endParaRPr>
          </a:p>
          <a:p>
            <a:r>
              <a:rPr lang="ja-JP" altLang="en-US" sz="2400" dirty="0">
                <a:latin typeface="+mn-ea"/>
              </a:rPr>
              <a:t>商標権者であることを消費者にアピールするためのもの。</a:t>
            </a:r>
            <a:endParaRPr lang="en-US" altLang="ja-JP" sz="2400" dirty="0">
              <a:latin typeface="+mn-ea"/>
            </a:endParaRPr>
          </a:p>
          <a:p>
            <a:r>
              <a:rPr lang="ja-JP" altLang="en-US" sz="2400" dirty="0">
                <a:latin typeface="+mn-ea"/>
              </a:rPr>
              <a:t>したがって、登録商標「おじゃる丸」は、おじゃる丸グッズが、放送番組制作会社である</a:t>
            </a:r>
            <a:r>
              <a:rPr lang="en-US" altLang="ja-JP" sz="2400" dirty="0">
                <a:latin typeface="+mn-ea"/>
              </a:rPr>
              <a:t>(</a:t>
            </a:r>
            <a:r>
              <a:rPr lang="ja-JP" altLang="en-US" sz="2400" dirty="0">
                <a:latin typeface="+mn-ea"/>
              </a:rPr>
              <a:t>株</a:t>
            </a:r>
            <a:r>
              <a:rPr lang="en-US" altLang="ja-JP" sz="2400" dirty="0">
                <a:latin typeface="+mn-ea"/>
              </a:rPr>
              <a:t>)</a:t>
            </a:r>
            <a:r>
              <a:rPr lang="ja-JP" altLang="en-US" sz="2400" dirty="0">
                <a:latin typeface="+mn-ea"/>
              </a:rPr>
              <a:t>ＮＨＫエンタープライズの商品であることをアピールするためのもの。</a:t>
            </a:r>
            <a:endParaRPr lang="en-US" altLang="ja-JP" sz="2400" dirty="0">
              <a:latin typeface="+mn-ea"/>
            </a:endParaRPr>
          </a:p>
          <a:p>
            <a:r>
              <a:rPr lang="ja-JP" altLang="en-US" sz="2400" dirty="0">
                <a:latin typeface="+mn-ea"/>
              </a:rPr>
              <a:t>よって、登録商標「おじゃる丸」は、「おじゃる丸」 が</a:t>
            </a:r>
            <a:r>
              <a:rPr lang="en-US" altLang="ja-JP" sz="2400" dirty="0">
                <a:latin typeface="+mn-ea"/>
              </a:rPr>
              <a:t>NHK</a:t>
            </a:r>
            <a:r>
              <a:rPr lang="ja-JP" altLang="en-US" sz="2400" dirty="0">
                <a:latin typeface="+mn-ea"/>
              </a:rPr>
              <a:t>アニメであることを前面にアピールする商標とも言える。</a:t>
            </a:r>
            <a:endParaRPr lang="en-US" altLang="ja-JP" sz="2400" dirty="0">
              <a:latin typeface="+mn-ea"/>
            </a:endParaRPr>
          </a:p>
          <a:p>
            <a:endParaRPr lang="en-US" altLang="ja-JP" sz="2400" dirty="0">
              <a:latin typeface="+mn-ea"/>
            </a:endParaRPr>
          </a:p>
          <a:p>
            <a:r>
              <a:rPr lang="ja-JP" altLang="en-US" sz="2400" u="sng" dirty="0">
                <a:latin typeface="+mn-ea"/>
              </a:rPr>
              <a:t>まとめると</a:t>
            </a:r>
            <a:r>
              <a:rPr lang="en-US" altLang="ja-JP" sz="2400" u="sng" dirty="0">
                <a:latin typeface="+mn-ea"/>
              </a:rPr>
              <a:t>…</a:t>
            </a:r>
          </a:p>
          <a:p>
            <a:r>
              <a:rPr lang="ja-JP" altLang="en-US" sz="2400" dirty="0">
                <a:latin typeface="+mn-ea"/>
              </a:rPr>
              <a:t>登録商標「おじゃる丸」は、「おじゃる丸」というアニメ及びキャラクターの人気を利用して、グッズや食品を販売し利益を得る事業を行う目的で、</a:t>
            </a:r>
            <a:r>
              <a:rPr lang="en-US" altLang="ja-JP" sz="2400" dirty="0">
                <a:latin typeface="+mn-ea"/>
              </a:rPr>
              <a:t>(</a:t>
            </a:r>
            <a:r>
              <a:rPr lang="ja-JP" altLang="en-US" sz="2400" dirty="0">
                <a:latin typeface="+mn-ea"/>
              </a:rPr>
              <a:t>株</a:t>
            </a:r>
            <a:r>
              <a:rPr lang="en-US" altLang="ja-JP" sz="2400" dirty="0">
                <a:latin typeface="+mn-ea"/>
              </a:rPr>
              <a:t>)</a:t>
            </a:r>
            <a:r>
              <a:rPr lang="ja-JP" altLang="en-US" sz="2400" dirty="0">
                <a:latin typeface="+mn-ea"/>
              </a:rPr>
              <a:t>ＮＨＫエンタープライズが権利を取得した商標と言える。</a:t>
            </a:r>
            <a:endParaRPr lang="en-US" altLang="ja-JP" sz="2400" dirty="0">
              <a:latin typeface="+mn-ea"/>
            </a:endParaRPr>
          </a:p>
          <a:p>
            <a:endParaRPr lang="en-US" altLang="ja-JP" sz="2400" dirty="0">
              <a:latin typeface="+mn-ea"/>
            </a:endParaRPr>
          </a:p>
          <a:p>
            <a:endParaRPr lang="en-US" altLang="ja-JP" sz="2400" dirty="0">
              <a:latin typeface="+mn-ea"/>
            </a:endParaRPr>
          </a:p>
          <a:p>
            <a:endParaRPr lang="en-US" altLang="ja-JP" sz="2400" dirty="0">
              <a:latin typeface="+mn-ea"/>
            </a:endParaRPr>
          </a:p>
        </p:txBody>
      </p:sp>
      <p:sp>
        <p:nvSpPr>
          <p:cNvPr id="7" name="四角形: 角を丸くする 6">
            <a:extLst>
              <a:ext uri="{FF2B5EF4-FFF2-40B4-BE49-F238E27FC236}">
                <a16:creationId xmlns:a16="http://schemas.microsoft.com/office/drawing/2014/main" id="{AC2C32B7-B85C-7DD4-E6A1-2ED4ED9DEF15}"/>
              </a:ext>
            </a:extLst>
          </p:cNvPr>
          <p:cNvSpPr/>
          <p:nvPr/>
        </p:nvSpPr>
        <p:spPr>
          <a:xfrm>
            <a:off x="1469347" y="400592"/>
            <a:ext cx="9781039"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理由２</a:t>
            </a:r>
            <a:r>
              <a:rPr lang="ja-JP" altLang="en-US" sz="2800" b="1" dirty="0">
                <a:solidFill>
                  <a:schemeClr val="tx1"/>
                </a:solidFill>
              </a:rPr>
              <a:t>：</a:t>
            </a:r>
            <a:r>
              <a:rPr lang="en-US" altLang="ja-JP" sz="2800" b="1" dirty="0">
                <a:solidFill>
                  <a:schemeClr val="tx1"/>
                </a:solidFill>
              </a:rPr>
              <a:t>[ </a:t>
            </a:r>
            <a:r>
              <a:rPr lang="ja-JP" altLang="en-US" sz="2800" b="1" dirty="0">
                <a:solidFill>
                  <a:schemeClr val="tx1"/>
                </a:solidFill>
              </a:rPr>
              <a:t>おじゃる丸＝</a:t>
            </a:r>
            <a:r>
              <a:rPr lang="en-US" altLang="ja-JP" sz="2800" b="1" dirty="0">
                <a:solidFill>
                  <a:schemeClr val="tx1"/>
                </a:solidFill>
              </a:rPr>
              <a:t>NHK</a:t>
            </a:r>
            <a:r>
              <a:rPr lang="ja-JP" altLang="en-US" sz="2800" b="1" dirty="0">
                <a:solidFill>
                  <a:schemeClr val="tx1"/>
                </a:solidFill>
              </a:rPr>
              <a:t>アニメ </a:t>
            </a:r>
            <a:r>
              <a:rPr lang="en-US" altLang="ja-JP" sz="2800" b="1" dirty="0">
                <a:solidFill>
                  <a:schemeClr val="tx1"/>
                </a:solidFill>
              </a:rPr>
              <a:t>]</a:t>
            </a:r>
            <a:r>
              <a:rPr lang="ja-JP" altLang="en-US" sz="2800" b="1" dirty="0">
                <a:solidFill>
                  <a:schemeClr val="tx1"/>
                </a:solidFill>
              </a:rPr>
              <a:t>を示す商標だから</a:t>
            </a:r>
            <a:endParaRPr kumimoji="1" lang="ja-JP" altLang="en-US" sz="2800" b="1" dirty="0">
              <a:solidFill>
                <a:schemeClr val="tx1"/>
              </a:solidFill>
            </a:endParaRPr>
          </a:p>
        </p:txBody>
      </p:sp>
      <p:sp>
        <p:nvSpPr>
          <p:cNvPr id="8" name="太陽 7">
            <a:extLst>
              <a:ext uri="{FF2B5EF4-FFF2-40B4-BE49-F238E27FC236}">
                <a16:creationId xmlns:a16="http://schemas.microsoft.com/office/drawing/2014/main" id="{7B5119DF-105D-A4A5-092B-AB65A3FF94CC}"/>
              </a:ext>
            </a:extLst>
          </p:cNvPr>
          <p:cNvSpPr/>
          <p:nvPr/>
        </p:nvSpPr>
        <p:spPr>
          <a:xfrm>
            <a:off x="689826" y="165165"/>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999135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5AE7B756-2029-8B11-723D-48584A18FF0B}"/>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4" name="テキスト ボックス 3">
            <a:extLst>
              <a:ext uri="{FF2B5EF4-FFF2-40B4-BE49-F238E27FC236}">
                <a16:creationId xmlns:a16="http://schemas.microsoft.com/office/drawing/2014/main" id="{ED179873-2C41-6DB6-5C56-CBB887A69F1C}"/>
              </a:ext>
            </a:extLst>
          </p:cNvPr>
          <p:cNvSpPr txBox="1"/>
          <p:nvPr/>
        </p:nvSpPr>
        <p:spPr>
          <a:xfrm>
            <a:off x="849084" y="1387926"/>
            <a:ext cx="10482943" cy="830997"/>
          </a:xfrm>
          <a:prstGeom prst="rect">
            <a:avLst/>
          </a:prstGeom>
          <a:noFill/>
        </p:spPr>
        <p:txBody>
          <a:bodyPr wrap="square" rtlCol="0">
            <a:spAutoFit/>
          </a:bodyPr>
          <a:lstStyle/>
          <a:p>
            <a:r>
              <a:rPr lang="ja-JP" altLang="en-US" sz="2400" dirty="0"/>
              <a:t>🌈個人でも商標権者になれます！実例は、以下。</a:t>
            </a:r>
            <a:endParaRPr lang="en-US" altLang="ja-JP" sz="2400" dirty="0"/>
          </a:p>
          <a:p>
            <a:endParaRPr lang="en-US" altLang="ja-JP" sz="2400" dirty="0"/>
          </a:p>
        </p:txBody>
      </p:sp>
      <p:sp>
        <p:nvSpPr>
          <p:cNvPr id="3" name="フリーフォーム: 図形 2">
            <a:extLst>
              <a:ext uri="{FF2B5EF4-FFF2-40B4-BE49-F238E27FC236}">
                <a16:creationId xmlns:a16="http://schemas.microsoft.com/office/drawing/2014/main" id="{FF8DEE30-7B9A-11FB-6B8B-2CEE0BAF64FD}"/>
              </a:ext>
            </a:extLst>
          </p:cNvPr>
          <p:cNvSpPr/>
          <p:nvPr/>
        </p:nvSpPr>
        <p:spPr>
          <a:xfrm>
            <a:off x="1421105" y="441214"/>
            <a:ext cx="9242853"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r>
              <a:rPr lang="ja-JP" altLang="en-US" sz="3200" b="1" dirty="0">
                <a:latin typeface="+mn-ea"/>
              </a:rPr>
              <a:t>🌧</a:t>
            </a:r>
            <a:r>
              <a:rPr lang="ja-JP" altLang="en-US" sz="3200" b="1" dirty="0">
                <a:solidFill>
                  <a:schemeClr val="bg1"/>
                </a:solidFill>
                <a:latin typeface="+mn-ea"/>
              </a:rPr>
              <a:t>まだモヤモヤが晴れない方へ</a:t>
            </a:r>
            <a:r>
              <a:rPr lang="ja-JP" altLang="en-US" sz="3200" b="1" dirty="0">
                <a:latin typeface="+mn-ea"/>
              </a:rPr>
              <a:t>🌧</a:t>
            </a:r>
            <a:endParaRPr lang="ja-JP" altLang="en-US" sz="3200" b="1" kern="1200" dirty="0">
              <a:solidFill>
                <a:schemeClr val="bg1"/>
              </a:solidFill>
            </a:endParaRPr>
          </a:p>
        </p:txBody>
      </p:sp>
      <p:sp>
        <p:nvSpPr>
          <p:cNvPr id="5" name="テキスト ボックス 4">
            <a:extLst>
              <a:ext uri="{FF2B5EF4-FFF2-40B4-BE49-F238E27FC236}">
                <a16:creationId xmlns:a16="http://schemas.microsoft.com/office/drawing/2014/main" id="{902FCFD2-B9D4-EB1D-02A0-DE702BD6C0E8}"/>
              </a:ext>
            </a:extLst>
          </p:cNvPr>
          <p:cNvSpPr txBox="1"/>
          <p:nvPr/>
        </p:nvSpPr>
        <p:spPr>
          <a:xfrm>
            <a:off x="1043553" y="5619187"/>
            <a:ext cx="10104894" cy="510461"/>
          </a:xfrm>
          <a:prstGeom prst="rect">
            <a:avLst/>
          </a:prstGeom>
          <a:solidFill>
            <a:schemeClr val="bg1"/>
          </a:solidFill>
          <a:ln w="57150">
            <a:solidFill>
              <a:srgbClr val="FFC000"/>
            </a:solidFill>
          </a:ln>
        </p:spPr>
        <p:txBody>
          <a:bodyPr wrap="square" rtlCol="0" anchor="ctr">
            <a:spAutoFit/>
          </a:bodyPr>
          <a:lstStyle/>
          <a:p>
            <a:pPr algn="ctr">
              <a:lnSpc>
                <a:spcPct val="120000"/>
              </a:lnSpc>
            </a:pPr>
            <a:r>
              <a:rPr lang="ja-JP" altLang="en-US" sz="2400" b="1" dirty="0"/>
              <a:t>判断に迷ったときは、弁理士にご相談を。</a:t>
            </a:r>
            <a:endParaRPr lang="en-US" altLang="ja-JP" sz="2400" b="1" dirty="0"/>
          </a:p>
        </p:txBody>
      </p:sp>
      <p:pic>
        <p:nvPicPr>
          <p:cNvPr id="6" name="Picture 5">
            <a:extLst>
              <a:ext uri="{FF2B5EF4-FFF2-40B4-BE49-F238E27FC236}">
                <a16:creationId xmlns:a16="http://schemas.microsoft.com/office/drawing/2014/main" id="{303F978D-E6F1-E8F7-B34E-DA68860047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897223" y="5106768"/>
            <a:ext cx="1445693" cy="1450969"/>
          </a:xfrm>
          <a:prstGeom prst="rect">
            <a:avLst/>
          </a:prstGeom>
        </p:spPr>
      </p:pic>
      <p:sp>
        <p:nvSpPr>
          <p:cNvPr id="7" name="テキスト ボックス 6">
            <a:extLst>
              <a:ext uri="{FF2B5EF4-FFF2-40B4-BE49-F238E27FC236}">
                <a16:creationId xmlns:a16="http://schemas.microsoft.com/office/drawing/2014/main" id="{1481D7C1-CDE8-6CA6-763A-A2C3DDD564D0}"/>
              </a:ext>
            </a:extLst>
          </p:cNvPr>
          <p:cNvSpPr txBox="1"/>
          <p:nvPr/>
        </p:nvSpPr>
        <p:spPr>
          <a:xfrm>
            <a:off x="3817588" y="1896063"/>
            <a:ext cx="7082912" cy="3026919"/>
          </a:xfrm>
          <a:prstGeom prst="rect">
            <a:avLst/>
          </a:prstGeom>
          <a:noFill/>
          <a:ln>
            <a:noFill/>
          </a:ln>
        </p:spPr>
        <p:txBody>
          <a:bodyPr wrap="square" rtlCol="0">
            <a:spAutoFit/>
          </a:bodyPr>
          <a:lstStyle/>
          <a:p>
            <a:pPr>
              <a:lnSpc>
                <a:spcPct val="120000"/>
              </a:lnSpc>
            </a:pPr>
            <a:r>
              <a:rPr lang="ja-JP" altLang="en-US" sz="2000" dirty="0">
                <a:solidFill>
                  <a:srgbClr val="222222"/>
                </a:solidFill>
                <a:effectLst/>
              </a:rPr>
              <a:t>登録番号：第６４６２３０３号</a:t>
            </a:r>
            <a:endParaRPr lang="en-US" altLang="ja-JP" sz="2000" dirty="0">
              <a:solidFill>
                <a:srgbClr val="222222"/>
              </a:solidFill>
              <a:effectLst/>
            </a:endParaRPr>
          </a:p>
          <a:p>
            <a:pPr>
              <a:lnSpc>
                <a:spcPct val="120000"/>
              </a:lnSpc>
            </a:pPr>
            <a:r>
              <a:rPr lang="ja-JP" altLang="en-US" sz="2000" dirty="0">
                <a:solidFill>
                  <a:srgbClr val="222222"/>
                </a:solidFill>
              </a:rPr>
              <a:t>登録日：令和３年１０月２７日</a:t>
            </a:r>
            <a:endParaRPr lang="en-US" altLang="ja-JP" sz="2000" dirty="0">
              <a:solidFill>
                <a:srgbClr val="222222"/>
              </a:solidFill>
            </a:endParaRPr>
          </a:p>
          <a:p>
            <a:pPr>
              <a:lnSpc>
                <a:spcPct val="120000"/>
              </a:lnSpc>
            </a:pPr>
            <a:r>
              <a:rPr lang="ja-JP" altLang="en-US" sz="2000" dirty="0">
                <a:solidFill>
                  <a:srgbClr val="222222"/>
                </a:solidFill>
                <a:effectLst/>
              </a:rPr>
              <a:t>商標権</a:t>
            </a:r>
            <a:r>
              <a:rPr lang="ja-JP" altLang="en-US" sz="2000" dirty="0">
                <a:solidFill>
                  <a:srgbClr val="222222"/>
                </a:solidFill>
              </a:rPr>
              <a:t>者：村上　茜</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商品及び役務：第９類、第１６類、第１８類、第２５類、</a:t>
            </a:r>
            <a:endParaRPr lang="en-US" altLang="ja-JP"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第２８類</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ja-JP" sz="2000" dirty="0">
              <a:solidFill>
                <a:srgbClr val="222222"/>
              </a:solidFill>
              <a:effectLst/>
              <a:latin typeface="游ゴシック" panose="020B0400000000000000" pitchFamily="50" charset="-128"/>
              <a:ea typeface="游ゴシック" panose="020B0400000000000000" pitchFamily="50" charset="-128"/>
            </a:endParaRPr>
          </a:p>
          <a:p>
            <a:pPr>
              <a:lnSpc>
                <a:spcPct val="120000"/>
              </a:lnSpc>
            </a:pPr>
            <a:endParaRPr kumimoji="1" lang="ja-JP" altLang="en-US" sz="2000" dirty="0">
              <a:solidFill>
                <a:srgbClr val="3B3838"/>
              </a:solidFill>
            </a:endParaRPr>
          </a:p>
        </p:txBody>
      </p:sp>
      <p:sp>
        <p:nvSpPr>
          <p:cNvPr id="8" name="正方形/長方形 7">
            <a:extLst>
              <a:ext uri="{FF2B5EF4-FFF2-40B4-BE49-F238E27FC236}">
                <a16:creationId xmlns:a16="http://schemas.microsoft.com/office/drawing/2014/main" id="{856E6E2D-A733-BE40-B887-60A1CF7F0D61}"/>
              </a:ext>
            </a:extLst>
          </p:cNvPr>
          <p:cNvSpPr/>
          <p:nvPr/>
        </p:nvSpPr>
        <p:spPr>
          <a:xfrm>
            <a:off x="1494992" y="1859964"/>
            <a:ext cx="2322596"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solidFill>
                <a:schemeClr val="tx1"/>
              </a:solidFill>
            </a:endParaRPr>
          </a:p>
        </p:txBody>
      </p:sp>
      <p:sp>
        <p:nvSpPr>
          <p:cNvPr id="9" name="正方形/長方形 8">
            <a:extLst>
              <a:ext uri="{FF2B5EF4-FFF2-40B4-BE49-F238E27FC236}">
                <a16:creationId xmlns:a16="http://schemas.microsoft.com/office/drawing/2014/main" id="{54D16AF1-FC80-68AB-C231-A53812A65E4F}"/>
              </a:ext>
            </a:extLst>
          </p:cNvPr>
          <p:cNvSpPr/>
          <p:nvPr/>
        </p:nvSpPr>
        <p:spPr>
          <a:xfrm>
            <a:off x="3822436" y="1859964"/>
            <a:ext cx="6788792"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11" name="図 10">
            <a:extLst>
              <a:ext uri="{FF2B5EF4-FFF2-40B4-BE49-F238E27FC236}">
                <a16:creationId xmlns:a16="http://schemas.microsoft.com/office/drawing/2014/main" id="{22764CDA-F65D-78B4-F3D9-24FF2DA39D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88118" y="2305042"/>
            <a:ext cx="2113027" cy="1047635"/>
          </a:xfrm>
          <a:prstGeom prst="rect">
            <a:avLst/>
          </a:prstGeom>
        </p:spPr>
      </p:pic>
      <p:sp>
        <p:nvSpPr>
          <p:cNvPr id="12" name="テキスト ボックス 11">
            <a:extLst>
              <a:ext uri="{FF2B5EF4-FFF2-40B4-BE49-F238E27FC236}">
                <a16:creationId xmlns:a16="http://schemas.microsoft.com/office/drawing/2014/main" id="{6EB6DB51-5D8C-8434-7788-E4798AFB925E}"/>
              </a:ext>
            </a:extLst>
          </p:cNvPr>
          <p:cNvSpPr txBox="1"/>
          <p:nvPr/>
        </p:nvSpPr>
        <p:spPr>
          <a:xfrm>
            <a:off x="849084" y="4022287"/>
            <a:ext cx="10482943" cy="1569660"/>
          </a:xfrm>
          <a:prstGeom prst="rect">
            <a:avLst/>
          </a:prstGeom>
          <a:noFill/>
        </p:spPr>
        <p:txBody>
          <a:bodyPr wrap="square" rtlCol="0">
            <a:spAutoFit/>
          </a:bodyPr>
          <a:lstStyle/>
          <a:p>
            <a:r>
              <a:rPr lang="ja-JP" altLang="en-US" sz="2400" dirty="0"/>
              <a:t>🌈名称やロゴ、キャラクターなどを作った場合、会社などの他者に商標権の取得について許諾することもできるし、自分で商標権を取得して、他者に商標権をライセンスすることもできる。</a:t>
            </a:r>
            <a:endParaRPr lang="en-US" altLang="ja-JP" sz="2400" dirty="0"/>
          </a:p>
          <a:p>
            <a:endParaRPr lang="en-US" altLang="ja-JP" sz="2400" dirty="0"/>
          </a:p>
        </p:txBody>
      </p:sp>
    </p:spTree>
    <p:extLst>
      <p:ext uri="{BB962C8B-B14F-4D97-AF65-F5344CB8AC3E}">
        <p14:creationId xmlns:p14="http://schemas.microsoft.com/office/powerpoint/2010/main" val="5299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フッター プレースホルダー 20">
            <a:extLst>
              <a:ext uri="{FF2B5EF4-FFF2-40B4-BE49-F238E27FC236}">
                <a16:creationId xmlns:a16="http://schemas.microsoft.com/office/drawing/2014/main" id="{C33A1CD1-BF71-2C79-CB9F-F565E6267697}"/>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sp>
        <p:nvSpPr>
          <p:cNvPr id="3" name="正方形/長方形 2">
            <a:extLst>
              <a:ext uri="{FF2B5EF4-FFF2-40B4-BE49-F238E27FC236}">
                <a16:creationId xmlns:a16="http://schemas.microsoft.com/office/drawing/2014/main" id="{C614826A-F222-FB25-A899-9F9DF7617284}"/>
              </a:ext>
            </a:extLst>
          </p:cNvPr>
          <p:cNvSpPr/>
          <p:nvPr/>
        </p:nvSpPr>
        <p:spPr>
          <a:xfrm>
            <a:off x="721228" y="1118088"/>
            <a:ext cx="3099144" cy="1918922"/>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p>
        </p:txBody>
      </p:sp>
      <p:sp>
        <p:nvSpPr>
          <p:cNvPr id="4" name="正方形/長方形 3">
            <a:extLst>
              <a:ext uri="{FF2B5EF4-FFF2-40B4-BE49-F238E27FC236}">
                <a16:creationId xmlns:a16="http://schemas.microsoft.com/office/drawing/2014/main" id="{1A0FF327-A0D7-F80B-7B8F-E7A10AFFBC6D}"/>
              </a:ext>
            </a:extLst>
          </p:cNvPr>
          <p:cNvSpPr/>
          <p:nvPr/>
        </p:nvSpPr>
        <p:spPr>
          <a:xfrm>
            <a:off x="3820372" y="1122491"/>
            <a:ext cx="7877221" cy="1897257"/>
          </a:xfrm>
          <a:prstGeom prst="rect">
            <a:avLst/>
          </a:prstGeom>
          <a:solidFill>
            <a:schemeClr val="bg1"/>
          </a:solid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9A4B88D-E51F-2BE3-FCFF-18CB7D0D2390}"/>
              </a:ext>
            </a:extLst>
          </p:cNvPr>
          <p:cNvSpPr txBox="1"/>
          <p:nvPr/>
        </p:nvSpPr>
        <p:spPr>
          <a:xfrm>
            <a:off x="3954633" y="1097768"/>
            <a:ext cx="7041139" cy="1549591"/>
          </a:xfrm>
          <a:prstGeom prst="rect">
            <a:avLst/>
          </a:prstGeom>
          <a:noFill/>
        </p:spPr>
        <p:txBody>
          <a:bodyPr wrap="square" rtlCol="0">
            <a:spAutoFit/>
          </a:bodyPr>
          <a:lstStyle/>
          <a:p>
            <a:pPr>
              <a:lnSpc>
                <a:spcPct val="120000"/>
              </a:lnSpc>
            </a:pPr>
            <a:r>
              <a:rPr lang="ja-JP" altLang="en-US" sz="2000" dirty="0">
                <a:solidFill>
                  <a:srgbClr val="222222"/>
                </a:solidFill>
                <a:effectLst/>
              </a:rPr>
              <a:t>登録番号：第６６０２２５５号</a:t>
            </a:r>
            <a:endParaRPr lang="en-US" altLang="ja-JP" sz="2000" dirty="0">
              <a:solidFill>
                <a:srgbClr val="222222"/>
              </a:solidFill>
              <a:effectLst/>
            </a:endParaRPr>
          </a:p>
          <a:p>
            <a:pPr>
              <a:lnSpc>
                <a:spcPct val="120000"/>
              </a:lnSpc>
            </a:pPr>
            <a:r>
              <a:rPr lang="ja-JP" altLang="en-US" sz="2000" dirty="0">
                <a:solidFill>
                  <a:srgbClr val="222222"/>
                </a:solidFill>
              </a:rPr>
              <a:t>登録日：令和４年８月１７日</a:t>
            </a:r>
            <a:endParaRPr lang="en-US" altLang="ja-JP" sz="2000" dirty="0">
              <a:solidFill>
                <a:srgbClr val="222222"/>
              </a:solidFill>
            </a:endParaRPr>
          </a:p>
          <a:p>
            <a:pPr>
              <a:lnSpc>
                <a:spcPct val="120000"/>
              </a:lnSpc>
            </a:pPr>
            <a:r>
              <a:rPr lang="ja-JP" altLang="en-US" sz="2000" dirty="0">
                <a:solidFill>
                  <a:srgbClr val="222222"/>
                </a:solidFill>
                <a:effectLst/>
              </a:rPr>
              <a:t>商標権</a:t>
            </a:r>
            <a:r>
              <a:rPr lang="ja-JP" altLang="en-US" sz="2000" dirty="0">
                <a:solidFill>
                  <a:srgbClr val="222222"/>
                </a:solidFill>
              </a:rPr>
              <a:t>者：作山　麻衣子</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商品及び役務：第４１類、第４５類</a:t>
            </a:r>
            <a:endParaRPr lang="en-US" altLang="zh-CN" sz="2000" dirty="0">
              <a:solidFill>
                <a:srgbClr val="222222"/>
              </a:solidFill>
              <a:latin typeface="游ゴシック" panose="020B0400000000000000" pitchFamily="50" charset="-128"/>
              <a:ea typeface="游ゴシック" panose="020B0400000000000000" pitchFamily="50" charset="-128"/>
            </a:endParaRPr>
          </a:p>
        </p:txBody>
      </p:sp>
      <p:sp>
        <p:nvSpPr>
          <p:cNvPr id="12" name="正方形/長方形 11">
            <a:extLst>
              <a:ext uri="{FF2B5EF4-FFF2-40B4-BE49-F238E27FC236}">
                <a16:creationId xmlns:a16="http://schemas.microsoft.com/office/drawing/2014/main" id="{C59A9538-8270-C266-B021-79D391C978E4}"/>
              </a:ext>
            </a:extLst>
          </p:cNvPr>
          <p:cNvSpPr/>
          <p:nvPr/>
        </p:nvSpPr>
        <p:spPr>
          <a:xfrm>
            <a:off x="721228" y="1100532"/>
            <a:ext cx="3099144" cy="1939556"/>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p>
        </p:txBody>
      </p:sp>
      <p:pic>
        <p:nvPicPr>
          <p:cNvPr id="17" name="図 16">
            <a:extLst>
              <a:ext uri="{FF2B5EF4-FFF2-40B4-BE49-F238E27FC236}">
                <a16:creationId xmlns:a16="http://schemas.microsoft.com/office/drawing/2014/main" id="{708B7389-C692-0624-E1FE-51461BC1CF9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703606" y="3765181"/>
            <a:ext cx="1170027" cy="705833"/>
          </a:xfrm>
          <a:prstGeom prst="rect">
            <a:avLst/>
          </a:prstGeom>
        </p:spPr>
      </p:pic>
      <p:sp>
        <p:nvSpPr>
          <p:cNvPr id="19" name="テキスト ボックス 18">
            <a:extLst>
              <a:ext uri="{FF2B5EF4-FFF2-40B4-BE49-F238E27FC236}">
                <a16:creationId xmlns:a16="http://schemas.microsoft.com/office/drawing/2014/main" id="{56D09AF9-43FE-7EAB-0567-189CF4A8332B}"/>
              </a:ext>
            </a:extLst>
          </p:cNvPr>
          <p:cNvSpPr txBox="1"/>
          <p:nvPr/>
        </p:nvSpPr>
        <p:spPr>
          <a:xfrm>
            <a:off x="2595860" y="3227597"/>
            <a:ext cx="9242854" cy="1815882"/>
          </a:xfrm>
          <a:prstGeom prst="rect">
            <a:avLst/>
          </a:prstGeom>
          <a:noFill/>
        </p:spPr>
        <p:txBody>
          <a:bodyPr wrap="square" rtlCol="0">
            <a:spAutoFit/>
          </a:bodyPr>
          <a:lstStyle/>
          <a:p>
            <a:endParaRPr lang="en-US" altLang="ja-JP" sz="2800" b="1" dirty="0">
              <a:latin typeface="+mn-ea"/>
            </a:endParaRPr>
          </a:p>
          <a:p>
            <a:r>
              <a:rPr lang="ja-JP" altLang="en-US" sz="2800" b="1" dirty="0">
                <a:latin typeface="+mn-ea"/>
              </a:rPr>
              <a:t>事務所名の商標権を取得してたんだね。</a:t>
            </a:r>
            <a:endParaRPr lang="en-US" altLang="ja-JP" sz="2800" b="1" dirty="0">
              <a:latin typeface="+mn-ea"/>
            </a:endParaRPr>
          </a:p>
          <a:p>
            <a:r>
              <a:rPr lang="ja-JP" altLang="en-US" sz="2800" b="1" dirty="0">
                <a:latin typeface="+mn-ea"/>
              </a:rPr>
              <a:t>どこの事務所も事務所名の商標権を取得しているの？</a:t>
            </a:r>
            <a:endParaRPr lang="en-US" altLang="ja-JP" sz="2800" b="1" dirty="0">
              <a:latin typeface="+mn-ea"/>
            </a:endParaRPr>
          </a:p>
          <a:p>
            <a:endParaRPr kumimoji="1" lang="en-US" altLang="ja-JP" sz="2800" b="1" dirty="0">
              <a:latin typeface="+mn-ea"/>
            </a:endParaRPr>
          </a:p>
        </p:txBody>
      </p:sp>
      <p:sp>
        <p:nvSpPr>
          <p:cNvPr id="20" name="吹き出し: 角を丸めた四角形 19">
            <a:extLst>
              <a:ext uri="{FF2B5EF4-FFF2-40B4-BE49-F238E27FC236}">
                <a16:creationId xmlns:a16="http://schemas.microsoft.com/office/drawing/2014/main" id="{1D5057FF-D461-2E2E-9272-5F39663A30EE}"/>
              </a:ext>
            </a:extLst>
          </p:cNvPr>
          <p:cNvSpPr/>
          <p:nvPr/>
        </p:nvSpPr>
        <p:spPr>
          <a:xfrm>
            <a:off x="2321433" y="3537782"/>
            <a:ext cx="9114010"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四角形: 角を丸くする 8">
            <a:extLst>
              <a:ext uri="{FF2B5EF4-FFF2-40B4-BE49-F238E27FC236}">
                <a16:creationId xmlns:a16="http://schemas.microsoft.com/office/drawing/2014/main" id="{AF2C7D3C-F187-DB52-DD99-D86D2F566DC2}"/>
              </a:ext>
            </a:extLst>
          </p:cNvPr>
          <p:cNvSpPr/>
          <p:nvPr/>
        </p:nvSpPr>
        <p:spPr>
          <a:xfrm>
            <a:off x="450395" y="281695"/>
            <a:ext cx="2525110" cy="580171"/>
          </a:xfrm>
          <a:prstGeom prst="roundRect">
            <a:avLst/>
          </a:prstGeom>
          <a:solidFill>
            <a:schemeClr val="bg1"/>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solidFill>
                  <a:schemeClr val="tx1"/>
                </a:solidFill>
              </a:rPr>
              <a:t>番外編・　</a:t>
            </a:r>
            <a:endParaRPr kumimoji="1" lang="ja-JP" altLang="en-US" sz="3200" b="1" dirty="0">
              <a:solidFill>
                <a:schemeClr val="tx1"/>
              </a:solidFill>
            </a:endParaRPr>
          </a:p>
        </p:txBody>
      </p:sp>
      <p:sp>
        <p:nvSpPr>
          <p:cNvPr id="7" name="テキスト ボックス 6">
            <a:extLst>
              <a:ext uri="{FF2B5EF4-FFF2-40B4-BE49-F238E27FC236}">
                <a16:creationId xmlns:a16="http://schemas.microsoft.com/office/drawing/2014/main" id="{3B1EDCFB-8DEA-A94A-109C-C4637EF941CE}"/>
              </a:ext>
            </a:extLst>
          </p:cNvPr>
          <p:cNvSpPr txBox="1"/>
          <p:nvPr/>
        </p:nvSpPr>
        <p:spPr>
          <a:xfrm rot="5400000" flipH="1">
            <a:off x="2065253" y="221992"/>
            <a:ext cx="653143" cy="584775"/>
          </a:xfrm>
          <a:prstGeom prst="rect">
            <a:avLst/>
          </a:prstGeom>
          <a:noFill/>
        </p:spPr>
        <p:txBody>
          <a:bodyPr wrap="square" rtlCol="0">
            <a:spAutoFit/>
          </a:bodyPr>
          <a:lstStyle/>
          <a:p>
            <a:r>
              <a:rPr kumimoji="1" lang="ja-JP" altLang="en-US" sz="3200" dirty="0"/>
              <a:t>🌈</a:t>
            </a:r>
          </a:p>
        </p:txBody>
      </p:sp>
      <p:pic>
        <p:nvPicPr>
          <p:cNvPr id="13" name="図 12">
            <a:extLst>
              <a:ext uri="{FF2B5EF4-FFF2-40B4-BE49-F238E27FC236}">
                <a16:creationId xmlns:a16="http://schemas.microsoft.com/office/drawing/2014/main" id="{95954F0C-4DFD-46C3-56DE-6F3028781188}"/>
              </a:ext>
            </a:extLst>
          </p:cNvPr>
          <p:cNvPicPr>
            <a:picLocks noChangeAspect="1"/>
          </p:cNvPicPr>
          <p:nvPr/>
        </p:nvPicPr>
        <p:blipFill>
          <a:blip r:embed="rId4"/>
          <a:stretch>
            <a:fillRect/>
          </a:stretch>
        </p:blipFill>
        <p:spPr>
          <a:xfrm>
            <a:off x="823757" y="1472594"/>
            <a:ext cx="2932402" cy="1236709"/>
          </a:xfrm>
          <a:prstGeom prst="rect">
            <a:avLst/>
          </a:prstGeom>
        </p:spPr>
      </p:pic>
      <p:sp>
        <p:nvSpPr>
          <p:cNvPr id="10" name="フリーフォーム: 図形 9">
            <a:extLst>
              <a:ext uri="{FF2B5EF4-FFF2-40B4-BE49-F238E27FC236}">
                <a16:creationId xmlns:a16="http://schemas.microsoft.com/office/drawing/2014/main" id="{E39B01CB-6E98-D201-9900-C986118EB1D1}"/>
              </a:ext>
            </a:extLst>
          </p:cNvPr>
          <p:cNvSpPr/>
          <p:nvPr/>
        </p:nvSpPr>
        <p:spPr>
          <a:xfrm>
            <a:off x="721229" y="5214634"/>
            <a:ext cx="10714214" cy="939001"/>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b" anchorCtr="0">
            <a:noAutofit/>
          </a:bodyPr>
          <a:lstStyle/>
          <a:p>
            <a:pPr marL="0" lvl="0" indent="0" algn="ctr" defTabSz="1422400">
              <a:lnSpc>
                <a:spcPts val="2000"/>
              </a:lnSpc>
              <a:spcBef>
                <a:spcPct val="0"/>
              </a:spcBef>
              <a:spcAft>
                <a:spcPct val="35000"/>
              </a:spcAft>
              <a:buNone/>
            </a:pPr>
            <a:r>
              <a:rPr lang="ja-JP" altLang="en-US" sz="2800" b="1" dirty="0">
                <a:latin typeface="+mn-ea"/>
              </a:rPr>
              <a:t>🌧</a:t>
            </a:r>
            <a:r>
              <a:rPr lang="ja-JP" altLang="en-US" sz="2800" b="1" dirty="0">
                <a:solidFill>
                  <a:schemeClr val="bg1"/>
                </a:solidFill>
                <a:latin typeface="+mn-ea"/>
              </a:rPr>
              <a:t>商標権の取得は必須ではないので、</a:t>
            </a:r>
            <a:endParaRPr lang="en-US" altLang="ja-JP" sz="2800" b="1" dirty="0">
              <a:solidFill>
                <a:schemeClr val="bg1"/>
              </a:solidFill>
              <a:latin typeface="+mn-ea"/>
            </a:endParaRPr>
          </a:p>
          <a:p>
            <a:pPr marL="0" lvl="0" indent="0" algn="ctr" defTabSz="1422400">
              <a:lnSpc>
                <a:spcPts val="2000"/>
              </a:lnSpc>
              <a:spcBef>
                <a:spcPct val="0"/>
              </a:spcBef>
              <a:spcAft>
                <a:spcPct val="35000"/>
              </a:spcAft>
              <a:buNone/>
            </a:pPr>
            <a:r>
              <a:rPr lang="ja-JP" altLang="en-US" sz="2800" b="1" dirty="0">
                <a:latin typeface="+mn-ea"/>
              </a:rPr>
              <a:t>実際取得していないところもあります🌧</a:t>
            </a:r>
            <a:endParaRPr lang="ja-JP" altLang="en-US" sz="2800" b="1" kern="1200" dirty="0">
              <a:solidFill>
                <a:schemeClr val="bg1"/>
              </a:solidFill>
            </a:endParaRPr>
          </a:p>
        </p:txBody>
      </p:sp>
    </p:spTree>
    <p:extLst>
      <p:ext uri="{BB962C8B-B14F-4D97-AF65-F5344CB8AC3E}">
        <p14:creationId xmlns:p14="http://schemas.microsoft.com/office/powerpoint/2010/main" val="2871489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64D8B8ED-77F3-23B3-8816-8D30E2DF5DD7}"/>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5" name="テキスト ボックス 4">
            <a:extLst>
              <a:ext uri="{FF2B5EF4-FFF2-40B4-BE49-F238E27FC236}">
                <a16:creationId xmlns:a16="http://schemas.microsoft.com/office/drawing/2014/main" id="{170E7900-2184-23B1-2F03-35734D3B22A7}"/>
              </a:ext>
            </a:extLst>
          </p:cNvPr>
          <p:cNvSpPr txBox="1"/>
          <p:nvPr/>
        </p:nvSpPr>
        <p:spPr>
          <a:xfrm>
            <a:off x="1408225" y="500675"/>
            <a:ext cx="8965861" cy="580159"/>
          </a:xfrm>
          <a:prstGeom prst="rect">
            <a:avLst/>
          </a:prstGeom>
          <a:solidFill>
            <a:schemeClr val="bg1"/>
          </a:solidFill>
          <a:ln w="57150">
            <a:solidFill>
              <a:srgbClr val="FFC000"/>
            </a:solidFill>
          </a:ln>
        </p:spPr>
        <p:txBody>
          <a:bodyPr wrap="square" rtlCol="0" anchor="ctr">
            <a:spAutoFit/>
          </a:bodyPr>
          <a:lstStyle/>
          <a:p>
            <a:pPr>
              <a:lnSpc>
                <a:spcPct val="120000"/>
              </a:lnSpc>
            </a:pPr>
            <a:r>
              <a:rPr kumimoji="1" lang="ja-JP" altLang="en-US" sz="2800" b="1" dirty="0">
                <a:solidFill>
                  <a:schemeClr val="tx1"/>
                </a:solidFill>
              </a:rPr>
              <a:t>🌈しかし、例外を除き、商標権</a:t>
            </a:r>
            <a:r>
              <a:rPr lang="ja-JP" altLang="en-US" sz="2800" b="1" dirty="0">
                <a:solidFill>
                  <a:schemeClr val="tx1"/>
                </a:solidFill>
              </a:rPr>
              <a:t>の取得が</a:t>
            </a:r>
            <a:r>
              <a:rPr kumimoji="1" lang="ja-JP" altLang="en-US" sz="2800" b="1" dirty="0">
                <a:solidFill>
                  <a:schemeClr val="tx1"/>
                </a:solidFill>
              </a:rPr>
              <a:t>おススメ！</a:t>
            </a:r>
            <a:endParaRPr lang="en-US" altLang="ja-JP" sz="2800" b="1" dirty="0"/>
          </a:p>
        </p:txBody>
      </p:sp>
      <p:sp>
        <p:nvSpPr>
          <p:cNvPr id="7" name="テキスト ボックス 6">
            <a:extLst>
              <a:ext uri="{FF2B5EF4-FFF2-40B4-BE49-F238E27FC236}">
                <a16:creationId xmlns:a16="http://schemas.microsoft.com/office/drawing/2014/main" id="{F83588A5-7D9B-33EE-3025-C72D733843BC}"/>
              </a:ext>
            </a:extLst>
          </p:cNvPr>
          <p:cNvSpPr txBox="1"/>
          <p:nvPr/>
        </p:nvSpPr>
        <p:spPr>
          <a:xfrm rot="5400000" flipH="1">
            <a:off x="9636321" y="477802"/>
            <a:ext cx="653143" cy="584775"/>
          </a:xfrm>
          <a:prstGeom prst="rect">
            <a:avLst/>
          </a:prstGeom>
          <a:noFill/>
        </p:spPr>
        <p:txBody>
          <a:bodyPr wrap="square" rtlCol="0">
            <a:spAutoFit/>
          </a:bodyPr>
          <a:lstStyle/>
          <a:p>
            <a:r>
              <a:rPr kumimoji="1" lang="ja-JP" altLang="en-US" sz="3200" dirty="0"/>
              <a:t>🌈</a:t>
            </a:r>
          </a:p>
        </p:txBody>
      </p:sp>
      <p:sp>
        <p:nvSpPr>
          <p:cNvPr id="8" name="四角形: 角を丸くする 7">
            <a:extLst>
              <a:ext uri="{FF2B5EF4-FFF2-40B4-BE49-F238E27FC236}">
                <a16:creationId xmlns:a16="http://schemas.microsoft.com/office/drawing/2014/main" id="{6D741592-BAF3-7EFB-5A51-B97EE42E02CC}"/>
              </a:ext>
            </a:extLst>
          </p:cNvPr>
          <p:cNvSpPr/>
          <p:nvPr/>
        </p:nvSpPr>
        <p:spPr>
          <a:xfrm>
            <a:off x="1338717" y="1445628"/>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理由１：</a:t>
            </a:r>
            <a:r>
              <a:rPr kumimoji="1" lang="ja-JP" altLang="en-US" sz="2000" b="1" dirty="0">
                <a:solidFill>
                  <a:schemeClr val="tx1"/>
                </a:solidFill>
              </a:rPr>
              <a:t>（当所（当社）からみて</a:t>
            </a:r>
            <a:r>
              <a:rPr kumimoji="1" lang="ja-JP" altLang="en-US" sz="2000" b="1">
                <a:solidFill>
                  <a:schemeClr val="tx1"/>
                </a:solidFill>
              </a:rPr>
              <a:t>）</a:t>
            </a:r>
            <a:r>
              <a:rPr kumimoji="1" lang="ja-JP" altLang="en-US" sz="2800" b="1">
                <a:solidFill>
                  <a:schemeClr val="tx1"/>
                </a:solidFill>
              </a:rPr>
              <a:t>偽者を</a:t>
            </a:r>
            <a:r>
              <a:rPr kumimoji="1" lang="ja-JP" altLang="en-US" sz="2800" b="1" dirty="0">
                <a:solidFill>
                  <a:schemeClr val="tx1"/>
                </a:solidFill>
              </a:rPr>
              <a:t>排除できるから</a:t>
            </a:r>
          </a:p>
        </p:txBody>
      </p:sp>
      <p:sp>
        <p:nvSpPr>
          <p:cNvPr id="9" name="太陽 8">
            <a:extLst>
              <a:ext uri="{FF2B5EF4-FFF2-40B4-BE49-F238E27FC236}">
                <a16:creationId xmlns:a16="http://schemas.microsoft.com/office/drawing/2014/main" id="{ADC0EDE2-E645-A83E-412C-8734E1938EC6}"/>
              </a:ext>
            </a:extLst>
          </p:cNvPr>
          <p:cNvSpPr/>
          <p:nvPr/>
        </p:nvSpPr>
        <p:spPr>
          <a:xfrm>
            <a:off x="553752" y="1210201"/>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5C17A12A-15D6-CC93-863A-EF54AD6183D4}"/>
              </a:ext>
            </a:extLst>
          </p:cNvPr>
          <p:cNvSpPr txBox="1"/>
          <p:nvPr/>
        </p:nvSpPr>
        <p:spPr>
          <a:xfrm>
            <a:off x="1426030" y="2188015"/>
            <a:ext cx="9443357" cy="5262979"/>
          </a:xfrm>
          <a:prstGeom prst="rect">
            <a:avLst/>
          </a:prstGeom>
          <a:noFill/>
        </p:spPr>
        <p:txBody>
          <a:bodyPr wrap="square" rtlCol="0">
            <a:spAutoFit/>
          </a:bodyPr>
          <a:lstStyle/>
          <a:p>
            <a:r>
              <a:rPr lang="ja-JP" altLang="en-US" sz="2400" dirty="0">
                <a:latin typeface="+mn-ea"/>
              </a:rPr>
              <a:t>同業社・競業社による全く同じ名称や似通った名称の使用を阻止できるのは、商標権だけ（商号の登記だけではムリ）。</a:t>
            </a:r>
            <a:endParaRPr lang="en-US" altLang="ja-JP" sz="2400" dirty="0">
              <a:latin typeface="+mn-ea"/>
            </a:endParaRPr>
          </a:p>
          <a:p>
            <a:r>
              <a:rPr lang="ja-JP" altLang="en-US" sz="2400" dirty="0">
                <a:latin typeface="+mn-ea"/>
              </a:rPr>
              <a:t>実際、「イーリス特許事務所」の使用開始時（弁理士会への届出時）～商標登録出願までの約２年間に、ほぼ同じような（「イーリス」を含む）名称の法律事務所が出現したが、現在その法律事務所は、名称を変更している（元の事務所名に戻ったもよう）。</a:t>
            </a:r>
            <a:endParaRPr lang="en-US" altLang="ja-JP" sz="2400" dirty="0">
              <a:latin typeface="+mn-ea"/>
            </a:endParaRPr>
          </a:p>
          <a:p>
            <a:r>
              <a:rPr lang="ja-JP" altLang="en-US" sz="2400" dirty="0">
                <a:latin typeface="+mn-ea"/>
              </a:rPr>
              <a:t>なお、当所の商標登録出願が遅くなった理由の一つとして、実は、類似と判断されうる商標（「アイリス国際特許事務所」）が登録されていたことが挙げられる。幸運にも、事務所を本格的に始めようとしたのが、類似の登録商標の期限がちょうど切れるころと重なったため、無事商標権を取得できた。</a:t>
            </a:r>
            <a:endParaRPr lang="en-US" altLang="ja-JP" sz="2400" dirty="0">
              <a:latin typeface="+mn-ea"/>
            </a:endParaRPr>
          </a:p>
          <a:p>
            <a:endParaRPr lang="en-US" altLang="ja-JP" sz="2400" dirty="0">
              <a:latin typeface="+mn-ea"/>
            </a:endParaRPr>
          </a:p>
          <a:p>
            <a:endParaRPr lang="en-US" altLang="ja-JP" sz="2400" dirty="0">
              <a:latin typeface="+mn-ea"/>
            </a:endParaRPr>
          </a:p>
          <a:p>
            <a:endParaRPr lang="en-US" altLang="ja-JP" sz="2400" dirty="0">
              <a:latin typeface="+mn-ea"/>
            </a:endParaRPr>
          </a:p>
        </p:txBody>
      </p:sp>
    </p:spTree>
    <p:extLst>
      <p:ext uri="{BB962C8B-B14F-4D97-AF65-F5344CB8AC3E}">
        <p14:creationId xmlns:p14="http://schemas.microsoft.com/office/powerpoint/2010/main" val="50577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1CCE136A-5184-F08B-0C95-BFD81E178087}"/>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3" name="四角形: 角を丸くする 2">
            <a:extLst>
              <a:ext uri="{FF2B5EF4-FFF2-40B4-BE49-F238E27FC236}">
                <a16:creationId xmlns:a16="http://schemas.microsoft.com/office/drawing/2014/main" id="{52078665-6845-9893-3D93-F1ABF340722C}"/>
              </a:ext>
            </a:extLst>
          </p:cNvPr>
          <p:cNvSpPr/>
          <p:nvPr/>
        </p:nvSpPr>
        <p:spPr>
          <a:xfrm>
            <a:off x="1338717" y="552992"/>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理由２：半永久的に存続する権利だから</a:t>
            </a:r>
          </a:p>
        </p:txBody>
      </p:sp>
      <p:sp>
        <p:nvSpPr>
          <p:cNvPr id="4" name="太陽 3">
            <a:extLst>
              <a:ext uri="{FF2B5EF4-FFF2-40B4-BE49-F238E27FC236}">
                <a16:creationId xmlns:a16="http://schemas.microsoft.com/office/drawing/2014/main" id="{EDABEBA3-25D6-C0C9-5DB9-86B556F800E9}"/>
              </a:ext>
            </a:extLst>
          </p:cNvPr>
          <p:cNvSpPr/>
          <p:nvPr/>
        </p:nvSpPr>
        <p:spPr>
          <a:xfrm>
            <a:off x="553752" y="317565"/>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四角形: 角を丸くする 5">
            <a:extLst>
              <a:ext uri="{FF2B5EF4-FFF2-40B4-BE49-F238E27FC236}">
                <a16:creationId xmlns:a16="http://schemas.microsoft.com/office/drawing/2014/main" id="{BE9706FF-EA31-EA2C-2038-8E170C2B98DE}"/>
              </a:ext>
            </a:extLst>
          </p:cNvPr>
          <p:cNvSpPr/>
          <p:nvPr/>
        </p:nvSpPr>
        <p:spPr>
          <a:xfrm>
            <a:off x="1043553" y="3315969"/>
            <a:ext cx="9738520" cy="2854413"/>
          </a:xfrm>
          <a:prstGeom prst="roundRect">
            <a:avLst/>
          </a:prstGeom>
          <a:solidFill>
            <a:schemeClr val="bg1"/>
          </a:solidFill>
          <a:ln w="571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800" b="1" u="sng" dirty="0">
                <a:solidFill>
                  <a:schemeClr val="accent3">
                    <a:lumMod val="50000"/>
                  </a:schemeClr>
                </a:solidFill>
              </a:rPr>
              <a:t>🌧 例外 🌧</a:t>
            </a:r>
            <a:endParaRPr lang="en-US" altLang="ja-JP" sz="2800" b="1" u="sng" dirty="0">
              <a:solidFill>
                <a:schemeClr val="accent3">
                  <a:lumMod val="50000"/>
                </a:schemeClr>
              </a:solidFill>
            </a:endParaRPr>
          </a:p>
          <a:p>
            <a:r>
              <a:rPr lang="ja-JP" altLang="en-US" sz="2400" dirty="0">
                <a:solidFill>
                  <a:schemeClr val="tx1"/>
                </a:solidFill>
                <a:latin typeface="+mn-ea"/>
              </a:rPr>
              <a:t>残念ながら、そもそも商標登録できない名称があります</a:t>
            </a:r>
            <a:r>
              <a:rPr lang="ja-JP" altLang="en-US" sz="2400" dirty="0">
                <a:latin typeface="+mn-ea"/>
              </a:rPr>
              <a:t>💧</a:t>
            </a:r>
            <a:endParaRPr lang="en-US" altLang="ja-JP" sz="2400" dirty="0">
              <a:latin typeface="+mn-ea"/>
            </a:endParaRPr>
          </a:p>
          <a:p>
            <a:r>
              <a:rPr lang="ja-JP" altLang="en-US" sz="2400" dirty="0">
                <a:solidFill>
                  <a:schemeClr val="tx1"/>
                </a:solidFill>
                <a:latin typeface="+mn-ea"/>
              </a:rPr>
              <a:t>例えば、ありふれた氏を使った名称。</a:t>
            </a:r>
            <a:endParaRPr lang="en-US" altLang="ja-JP" sz="2400" dirty="0">
              <a:solidFill>
                <a:schemeClr val="tx1"/>
              </a:solidFill>
              <a:latin typeface="+mn-ea"/>
            </a:endParaRPr>
          </a:p>
          <a:p>
            <a:r>
              <a:rPr lang="ja-JP" altLang="en-US" sz="2400" dirty="0">
                <a:solidFill>
                  <a:schemeClr val="tx1"/>
                </a:solidFill>
                <a:latin typeface="+mn-ea"/>
              </a:rPr>
              <a:t>具体例：「田中株式会社」「佐藤事務所」 </a:t>
            </a:r>
            <a:r>
              <a:rPr lang="ja-JP" altLang="en-US" sz="2400" b="1" dirty="0">
                <a:solidFill>
                  <a:schemeClr val="tx1"/>
                </a:solidFill>
              </a:rPr>
              <a:t>　</a:t>
            </a:r>
            <a:endParaRPr kumimoji="1" lang="ja-JP" altLang="en-US" sz="2400" b="1" dirty="0">
              <a:solidFill>
                <a:schemeClr val="tx1"/>
              </a:solidFill>
            </a:endParaRPr>
          </a:p>
        </p:txBody>
      </p:sp>
      <p:sp>
        <p:nvSpPr>
          <p:cNvPr id="5" name="テキスト ボックス 4">
            <a:extLst>
              <a:ext uri="{FF2B5EF4-FFF2-40B4-BE49-F238E27FC236}">
                <a16:creationId xmlns:a16="http://schemas.microsoft.com/office/drawing/2014/main" id="{66F2433F-F17B-D367-7C4F-91F9C0091EC5}"/>
              </a:ext>
            </a:extLst>
          </p:cNvPr>
          <p:cNvSpPr txBox="1"/>
          <p:nvPr/>
        </p:nvSpPr>
        <p:spPr>
          <a:xfrm>
            <a:off x="1349826" y="1133163"/>
            <a:ext cx="9443357" cy="1938992"/>
          </a:xfrm>
          <a:prstGeom prst="rect">
            <a:avLst/>
          </a:prstGeom>
          <a:noFill/>
        </p:spPr>
        <p:txBody>
          <a:bodyPr wrap="square" rtlCol="0">
            <a:spAutoFit/>
          </a:bodyPr>
          <a:lstStyle/>
          <a:p>
            <a:r>
              <a:rPr lang="ja-JP" altLang="en-US" sz="2400" dirty="0">
                <a:latin typeface="+mn-ea"/>
              </a:rPr>
              <a:t>特許権や意匠権が、必ず終わりがくる権利であるのに対して、</a:t>
            </a:r>
            <a:endParaRPr lang="en-US" altLang="ja-JP" sz="2400" dirty="0">
              <a:latin typeface="+mn-ea"/>
            </a:endParaRPr>
          </a:p>
          <a:p>
            <a:r>
              <a:rPr lang="ja-JP" altLang="en-US" sz="2400" dirty="0">
                <a:latin typeface="+mn-ea"/>
              </a:rPr>
              <a:t>商標権は、更新手続きを繰り返すことにより、 何年でも存続させることができる。</a:t>
            </a:r>
            <a:endParaRPr lang="en-US" altLang="ja-JP" sz="2400" dirty="0">
              <a:latin typeface="+mn-ea"/>
            </a:endParaRPr>
          </a:p>
          <a:p>
            <a:r>
              <a:rPr lang="ja-JP" altLang="en-US" sz="2400" dirty="0">
                <a:latin typeface="+mn-ea"/>
              </a:rPr>
              <a:t>事務所や会社が存続している限り、商標権も存続させて、まぎらわしい名称を使用する事務所や会社の出現を阻止することができる。</a:t>
            </a:r>
            <a:endParaRPr lang="en-US" altLang="ja-JP" sz="2400" dirty="0">
              <a:latin typeface="+mn-ea"/>
            </a:endParaRPr>
          </a:p>
        </p:txBody>
      </p:sp>
      <p:sp>
        <p:nvSpPr>
          <p:cNvPr id="8" name="テキスト ボックス 7">
            <a:extLst>
              <a:ext uri="{FF2B5EF4-FFF2-40B4-BE49-F238E27FC236}">
                <a16:creationId xmlns:a16="http://schemas.microsoft.com/office/drawing/2014/main" id="{C033DFDE-427D-75CB-9760-AD91BE658281}"/>
              </a:ext>
            </a:extLst>
          </p:cNvPr>
          <p:cNvSpPr txBox="1"/>
          <p:nvPr/>
        </p:nvSpPr>
        <p:spPr>
          <a:xfrm>
            <a:off x="1952511" y="5572836"/>
            <a:ext cx="7948047" cy="510461"/>
          </a:xfrm>
          <a:prstGeom prst="rect">
            <a:avLst/>
          </a:prstGeom>
          <a:noFill/>
          <a:ln w="57150">
            <a:noFill/>
          </a:ln>
        </p:spPr>
        <p:txBody>
          <a:bodyPr wrap="square" rtlCol="0" anchor="ctr">
            <a:spAutoFit/>
          </a:bodyPr>
          <a:lstStyle/>
          <a:p>
            <a:pPr algn="ctr">
              <a:lnSpc>
                <a:spcPct val="120000"/>
              </a:lnSpc>
            </a:pPr>
            <a:r>
              <a:rPr lang="ja-JP" altLang="en-US" sz="2400" b="1" u="sng" dirty="0">
                <a:solidFill>
                  <a:schemeClr val="accent2">
                    <a:lumMod val="75000"/>
                  </a:schemeClr>
                </a:solidFill>
              </a:rPr>
              <a:t>例外にあたるか心配なときは、弁理士にご相談を。</a:t>
            </a:r>
            <a:endParaRPr lang="en-US" altLang="ja-JP" sz="2400" b="1" u="sng" dirty="0">
              <a:solidFill>
                <a:schemeClr val="accent2">
                  <a:lumMod val="75000"/>
                </a:schemeClr>
              </a:solidFill>
            </a:endParaRPr>
          </a:p>
        </p:txBody>
      </p:sp>
      <p:pic>
        <p:nvPicPr>
          <p:cNvPr id="9" name="Picture 5">
            <a:extLst>
              <a:ext uri="{FF2B5EF4-FFF2-40B4-BE49-F238E27FC236}">
                <a16:creationId xmlns:a16="http://schemas.microsoft.com/office/drawing/2014/main" id="{78E5E8A1-3500-694A-7AC8-3467093D478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450906" y="5063017"/>
            <a:ext cx="1070065" cy="1073970"/>
          </a:xfrm>
          <a:prstGeom prst="rect">
            <a:avLst/>
          </a:prstGeom>
        </p:spPr>
      </p:pic>
    </p:spTree>
    <p:extLst>
      <p:ext uri="{BB962C8B-B14F-4D97-AF65-F5344CB8AC3E}">
        <p14:creationId xmlns:p14="http://schemas.microsoft.com/office/powerpoint/2010/main" val="1018145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4DC564FF-35C0-5F90-A70F-388841AA89B7}"/>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3" name="フリーフォーム: 図形 2">
            <a:extLst>
              <a:ext uri="{FF2B5EF4-FFF2-40B4-BE49-F238E27FC236}">
                <a16:creationId xmlns:a16="http://schemas.microsoft.com/office/drawing/2014/main" id="{BE12E585-A190-51D5-BF45-000F4ABCC5C6}"/>
              </a:ext>
            </a:extLst>
          </p:cNvPr>
          <p:cNvSpPr/>
          <p:nvPr/>
        </p:nvSpPr>
        <p:spPr>
          <a:xfrm>
            <a:off x="2032000" y="610343"/>
            <a:ext cx="8128000" cy="5580786"/>
          </a:xfrm>
          <a:custGeom>
            <a:avLst/>
            <a:gdLst>
              <a:gd name="connsiteX0" fmla="*/ 0 w 8128000"/>
              <a:gd name="connsiteY0" fmla="*/ 0 h 2834212"/>
              <a:gd name="connsiteX1" fmla="*/ 8128000 w 8128000"/>
              <a:gd name="connsiteY1" fmla="*/ 0 h 2834212"/>
              <a:gd name="connsiteX2" fmla="*/ 8128000 w 8128000"/>
              <a:gd name="connsiteY2" fmla="*/ 2834212 h 2834212"/>
              <a:gd name="connsiteX3" fmla="*/ 0 w 8128000"/>
              <a:gd name="connsiteY3" fmla="*/ 2834212 h 2834212"/>
              <a:gd name="connsiteX4" fmla="*/ 0 w 8128000"/>
              <a:gd name="connsiteY4" fmla="*/ 0 h 28342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000" h="2834212">
                <a:moveTo>
                  <a:pt x="0" y="0"/>
                </a:moveTo>
                <a:lnTo>
                  <a:pt x="8128000" y="0"/>
                </a:lnTo>
                <a:lnTo>
                  <a:pt x="8128000" y="2834212"/>
                </a:lnTo>
                <a:lnTo>
                  <a:pt x="0" y="2834212"/>
                </a:lnTo>
                <a:lnTo>
                  <a:pt x="0" y="0"/>
                </a:lnTo>
                <a:close/>
              </a:path>
            </a:pathLst>
          </a:custGeom>
          <a:ln w="57150">
            <a:solidFill>
              <a:srgbClr val="FFC00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0823" tIns="708152" rIns="630823" bIns="170688" numCol="1" spcCol="1270" anchor="t" anchorCtr="0">
            <a:noAutofit/>
          </a:bodyPr>
          <a:lstStyle/>
          <a:p>
            <a:pPr marL="0" lvl="1" algn="l" defTabSz="1066800">
              <a:lnSpc>
                <a:spcPct val="90000"/>
              </a:lnSpc>
              <a:spcBef>
                <a:spcPct val="0"/>
              </a:spcBef>
              <a:spcAft>
                <a:spcPct val="15000"/>
              </a:spcAft>
            </a:pPr>
            <a:r>
              <a:rPr kumimoji="1" lang="ja-JP" altLang="en-US" sz="2800" b="0" kern="1200" dirty="0">
                <a:latin typeface="+mn-lt"/>
              </a:rPr>
              <a:t>大企業は、知財部を有していたり、商標に詳しい顧問弁護士や弁理士がいたり、商標の出願実績も多いことから、自社に有利な権利取得を行っています。</a:t>
            </a:r>
            <a:endParaRPr kumimoji="1" lang="en-US" altLang="ja-JP" sz="2800" b="0" kern="1200" dirty="0">
              <a:latin typeface="+mn-lt"/>
            </a:endParaRPr>
          </a:p>
          <a:p>
            <a:pPr marL="0" lvl="1" algn="l" defTabSz="1066800">
              <a:lnSpc>
                <a:spcPct val="90000"/>
              </a:lnSpc>
              <a:spcBef>
                <a:spcPct val="0"/>
              </a:spcBef>
              <a:spcAft>
                <a:spcPct val="15000"/>
              </a:spcAft>
            </a:pPr>
            <a:endParaRPr kumimoji="1" lang="en-US" altLang="ja-JP" sz="2800" b="0" kern="1200" dirty="0">
              <a:latin typeface="+mn-lt"/>
            </a:endParaRPr>
          </a:p>
          <a:p>
            <a:pPr marL="0" lvl="1" algn="l" defTabSz="1066800">
              <a:lnSpc>
                <a:spcPct val="90000"/>
              </a:lnSpc>
              <a:spcBef>
                <a:spcPct val="0"/>
              </a:spcBef>
              <a:spcAft>
                <a:spcPct val="15000"/>
              </a:spcAft>
            </a:pPr>
            <a:r>
              <a:rPr kumimoji="1" lang="ja-JP" altLang="en-US" sz="2800" b="0" kern="1200" dirty="0">
                <a:latin typeface="+mn-lt"/>
              </a:rPr>
              <a:t>商標権の取得を考えたときに、自己判断によって陥ったショックにより、商標権の取得をあきらめてしまったり、頭に浮かんだナゾをそのままにすることなく、</a:t>
            </a:r>
            <a:endParaRPr kumimoji="1" lang="en-US" altLang="ja-JP" sz="2800" b="0" kern="1200" dirty="0">
              <a:latin typeface="+mn-lt"/>
            </a:endParaRPr>
          </a:p>
          <a:p>
            <a:pPr marL="0" lvl="1" algn="l" defTabSz="1066800">
              <a:lnSpc>
                <a:spcPct val="90000"/>
              </a:lnSpc>
              <a:spcBef>
                <a:spcPct val="0"/>
              </a:spcBef>
              <a:spcAft>
                <a:spcPct val="15000"/>
              </a:spcAft>
            </a:pPr>
            <a:r>
              <a:rPr kumimoji="1" lang="ja-JP" altLang="en-US" sz="2800" b="0" kern="1200" dirty="0">
                <a:latin typeface="+mn-lt"/>
              </a:rPr>
              <a:t>ぜひ弁理士にご相談くださいませ。</a:t>
            </a:r>
            <a:endParaRPr kumimoji="1" lang="en-US" altLang="ja-JP" sz="2800" b="0" kern="1200" dirty="0">
              <a:latin typeface="+mn-lt"/>
            </a:endParaRPr>
          </a:p>
        </p:txBody>
      </p:sp>
      <p:sp>
        <p:nvSpPr>
          <p:cNvPr id="4" name="フリーフォーム: 図形 3">
            <a:extLst>
              <a:ext uri="{FF2B5EF4-FFF2-40B4-BE49-F238E27FC236}">
                <a16:creationId xmlns:a16="http://schemas.microsoft.com/office/drawing/2014/main" id="{86645AA2-FD93-404F-AD68-24DD73D7C6BE}"/>
              </a:ext>
            </a:extLst>
          </p:cNvPr>
          <p:cNvSpPr/>
          <p:nvPr/>
        </p:nvSpPr>
        <p:spPr>
          <a:xfrm>
            <a:off x="2438400" y="290511"/>
            <a:ext cx="5689600" cy="657878"/>
          </a:xfrm>
          <a:custGeom>
            <a:avLst/>
            <a:gdLst>
              <a:gd name="connsiteX0" fmla="*/ 0 w 5689600"/>
              <a:gd name="connsiteY0" fmla="*/ 137416 h 824477"/>
              <a:gd name="connsiteX1" fmla="*/ 137416 w 5689600"/>
              <a:gd name="connsiteY1" fmla="*/ 0 h 824477"/>
              <a:gd name="connsiteX2" fmla="*/ 5552184 w 5689600"/>
              <a:gd name="connsiteY2" fmla="*/ 0 h 824477"/>
              <a:gd name="connsiteX3" fmla="*/ 5689600 w 5689600"/>
              <a:gd name="connsiteY3" fmla="*/ 137416 h 824477"/>
              <a:gd name="connsiteX4" fmla="*/ 5689600 w 5689600"/>
              <a:gd name="connsiteY4" fmla="*/ 687061 h 824477"/>
              <a:gd name="connsiteX5" fmla="*/ 5552184 w 5689600"/>
              <a:gd name="connsiteY5" fmla="*/ 824477 h 824477"/>
              <a:gd name="connsiteX6" fmla="*/ 137416 w 5689600"/>
              <a:gd name="connsiteY6" fmla="*/ 824477 h 824477"/>
              <a:gd name="connsiteX7" fmla="*/ 0 w 5689600"/>
              <a:gd name="connsiteY7" fmla="*/ 687061 h 824477"/>
              <a:gd name="connsiteX8" fmla="*/ 0 w 5689600"/>
              <a:gd name="connsiteY8" fmla="*/ 137416 h 824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824477">
                <a:moveTo>
                  <a:pt x="0" y="137416"/>
                </a:moveTo>
                <a:cubicBezTo>
                  <a:pt x="0" y="61523"/>
                  <a:pt x="61523" y="0"/>
                  <a:pt x="137416" y="0"/>
                </a:cubicBezTo>
                <a:lnTo>
                  <a:pt x="5552184" y="0"/>
                </a:lnTo>
                <a:cubicBezTo>
                  <a:pt x="5628077" y="0"/>
                  <a:pt x="5689600" y="61523"/>
                  <a:pt x="5689600" y="137416"/>
                </a:cubicBezTo>
                <a:lnTo>
                  <a:pt x="5689600" y="687061"/>
                </a:lnTo>
                <a:cubicBezTo>
                  <a:pt x="5689600" y="762954"/>
                  <a:pt x="5628077" y="824477"/>
                  <a:pt x="5552184" y="824477"/>
                </a:cubicBezTo>
                <a:lnTo>
                  <a:pt x="137416" y="824477"/>
                </a:lnTo>
                <a:cubicBezTo>
                  <a:pt x="61523" y="824477"/>
                  <a:pt x="0" y="762954"/>
                  <a:pt x="0" y="687061"/>
                </a:cubicBezTo>
                <a:lnTo>
                  <a:pt x="0" y="137416"/>
                </a:lnTo>
                <a:close/>
              </a:path>
            </a:pathLst>
          </a:custGeom>
          <a:solidFill>
            <a:srgbClr val="FFC000"/>
          </a:solidFill>
        </p:spPr>
        <p:style>
          <a:lnRef idx="2">
            <a:schemeClr val="lt1">
              <a:hueOff val="0"/>
              <a:satOff val="0"/>
              <a:lumOff val="0"/>
              <a:alphaOff val="0"/>
            </a:schemeClr>
          </a:lnRef>
          <a:fillRef idx="1">
            <a:scrgbClr r="0" g="0" b="0"/>
          </a:fillRef>
          <a:effectRef idx="0">
            <a:schemeClr val="accent3">
              <a:hueOff val="0"/>
              <a:satOff val="0"/>
              <a:lumOff val="0"/>
              <a:alphaOff val="0"/>
            </a:schemeClr>
          </a:effectRef>
          <a:fontRef idx="minor">
            <a:schemeClr val="lt1"/>
          </a:fontRef>
        </p:style>
        <p:txBody>
          <a:bodyPr spcFirstLastPara="0" vert="horz" wrap="square" lIns="255301" tIns="40248" rIns="255301" bIns="40248" numCol="1" spcCol="1270" anchor="ctr" anchorCtr="0">
            <a:noAutofit/>
          </a:bodyPr>
          <a:lstStyle/>
          <a:p>
            <a:pPr marL="0" lvl="0" indent="0" algn="l" defTabSz="1422400">
              <a:lnSpc>
                <a:spcPct val="90000"/>
              </a:lnSpc>
              <a:spcBef>
                <a:spcPct val="0"/>
              </a:spcBef>
              <a:spcAft>
                <a:spcPct val="35000"/>
              </a:spcAft>
              <a:buNone/>
            </a:pPr>
            <a:r>
              <a:rPr lang="ja-JP" altLang="en-US" sz="3200" b="1" dirty="0">
                <a:solidFill>
                  <a:schemeClr val="bg1"/>
                </a:solidFill>
              </a:rPr>
              <a:t>まとめ</a:t>
            </a:r>
            <a:endParaRPr lang="ja-JP" altLang="en-US" sz="3200" b="1" kern="1200" dirty="0">
              <a:solidFill>
                <a:schemeClr val="bg1"/>
              </a:solidFill>
            </a:endParaRPr>
          </a:p>
        </p:txBody>
      </p:sp>
      <p:pic>
        <p:nvPicPr>
          <p:cNvPr id="5" name="Picture 5">
            <a:extLst>
              <a:ext uri="{FF2B5EF4-FFF2-40B4-BE49-F238E27FC236}">
                <a16:creationId xmlns:a16="http://schemas.microsoft.com/office/drawing/2014/main" id="{C4A5D5F0-D828-E55E-6B88-0F0C5F989F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231364" y="4752096"/>
            <a:ext cx="1598421" cy="1604254"/>
          </a:xfrm>
          <a:prstGeom prst="rect">
            <a:avLst/>
          </a:prstGeom>
        </p:spPr>
      </p:pic>
      <p:pic>
        <p:nvPicPr>
          <p:cNvPr id="6" name="Picture 9">
            <a:extLst>
              <a:ext uri="{FF2B5EF4-FFF2-40B4-BE49-F238E27FC236}">
                <a16:creationId xmlns:a16="http://schemas.microsoft.com/office/drawing/2014/main" id="{5F135349-7069-CCEF-DC7D-3D1F991E74A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931445" flipH="1">
            <a:off x="9385737" y="731624"/>
            <a:ext cx="600887" cy="858410"/>
          </a:xfrm>
          <a:prstGeom prst="rect">
            <a:avLst/>
          </a:prstGeom>
        </p:spPr>
      </p:pic>
      <p:pic>
        <p:nvPicPr>
          <p:cNvPr id="7" name="Picture 9">
            <a:extLst>
              <a:ext uri="{FF2B5EF4-FFF2-40B4-BE49-F238E27FC236}">
                <a16:creationId xmlns:a16="http://schemas.microsoft.com/office/drawing/2014/main" id="{9CF08DE8-D4C3-13E4-043F-9C5E6131489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a:fillRect/>
          </a:stretch>
        </p:blipFill>
        <p:spPr>
          <a:xfrm rot="931445" flipH="1">
            <a:off x="2145773" y="5180367"/>
            <a:ext cx="657905" cy="939864"/>
          </a:xfrm>
          <a:prstGeom prst="rect">
            <a:avLst/>
          </a:prstGeom>
        </p:spPr>
      </p:pic>
    </p:spTree>
    <p:extLst>
      <p:ext uri="{BB962C8B-B14F-4D97-AF65-F5344CB8AC3E}">
        <p14:creationId xmlns:p14="http://schemas.microsoft.com/office/powerpoint/2010/main" val="3036490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D366DA20-305A-0727-E885-0B248C3B6200}"/>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3" name="四角形: 角を丸くする 2">
            <a:extLst>
              <a:ext uri="{FF2B5EF4-FFF2-40B4-BE49-F238E27FC236}">
                <a16:creationId xmlns:a16="http://schemas.microsoft.com/office/drawing/2014/main" id="{F8C5FF5C-8B9B-32A7-B452-6A003E09D671}"/>
              </a:ext>
            </a:extLst>
          </p:cNvPr>
          <p:cNvSpPr/>
          <p:nvPr/>
        </p:nvSpPr>
        <p:spPr>
          <a:xfrm>
            <a:off x="1667962" y="1124221"/>
            <a:ext cx="8856077" cy="4552703"/>
          </a:xfrm>
          <a:prstGeom prst="roundRect">
            <a:avLst/>
          </a:pr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B065D033-C69D-0B36-60FE-6021C6653869}"/>
              </a:ext>
            </a:extLst>
          </p:cNvPr>
          <p:cNvSpPr txBox="1"/>
          <p:nvPr/>
        </p:nvSpPr>
        <p:spPr>
          <a:xfrm>
            <a:off x="478675" y="1324227"/>
            <a:ext cx="5617325" cy="707886"/>
          </a:xfrm>
          <a:prstGeom prst="rect">
            <a:avLst/>
          </a:prstGeom>
          <a:noFill/>
        </p:spPr>
        <p:txBody>
          <a:bodyPr wrap="square" rtlCol="0">
            <a:spAutoFit/>
          </a:bodyPr>
          <a:lstStyle/>
          <a:p>
            <a:pPr algn="ctr"/>
            <a:r>
              <a:rPr kumimoji="1" lang="ja-JP" altLang="en-US" sz="4000" b="1" dirty="0"/>
              <a:t>終わりに</a:t>
            </a:r>
            <a:r>
              <a:rPr kumimoji="1" lang="en-US" altLang="ja-JP" sz="4000" b="1" dirty="0"/>
              <a:t>…</a:t>
            </a:r>
            <a:endParaRPr kumimoji="1" lang="ja-JP" altLang="en-US" sz="4000" b="1" dirty="0"/>
          </a:p>
        </p:txBody>
      </p:sp>
      <p:pic>
        <p:nvPicPr>
          <p:cNvPr id="9" name="Picture 10">
            <a:extLst>
              <a:ext uri="{FF2B5EF4-FFF2-40B4-BE49-F238E27FC236}">
                <a16:creationId xmlns:a16="http://schemas.microsoft.com/office/drawing/2014/main" id="{D7513C8F-7598-9676-335C-800C41A663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rot="642326">
            <a:off x="9075210" y="3552045"/>
            <a:ext cx="2233755" cy="2647770"/>
          </a:xfrm>
          <a:prstGeom prst="rect">
            <a:avLst/>
          </a:prstGeom>
        </p:spPr>
      </p:pic>
      <p:sp>
        <p:nvSpPr>
          <p:cNvPr id="12" name="テキスト ボックス 11">
            <a:extLst>
              <a:ext uri="{FF2B5EF4-FFF2-40B4-BE49-F238E27FC236}">
                <a16:creationId xmlns:a16="http://schemas.microsoft.com/office/drawing/2014/main" id="{EE842A29-B488-36C6-D94F-4823971E8DCA}"/>
              </a:ext>
            </a:extLst>
          </p:cNvPr>
          <p:cNvSpPr txBox="1"/>
          <p:nvPr/>
        </p:nvSpPr>
        <p:spPr>
          <a:xfrm>
            <a:off x="2144292" y="2152607"/>
            <a:ext cx="8099638" cy="3108543"/>
          </a:xfrm>
          <a:prstGeom prst="rect">
            <a:avLst/>
          </a:prstGeom>
          <a:noFill/>
        </p:spPr>
        <p:txBody>
          <a:bodyPr wrap="square">
            <a:spAutoFit/>
          </a:bodyPr>
          <a:lstStyle/>
          <a:p>
            <a:r>
              <a:rPr lang="ja-JP" altLang="en-US" sz="2800" dirty="0">
                <a:ea typeface="+mj-ea"/>
              </a:rPr>
              <a:t>各知的財産権の詳細や、弊所料金につきましては、</a:t>
            </a:r>
            <a:endParaRPr lang="en-US" altLang="ja-JP" sz="2800" dirty="0">
              <a:ea typeface="+mj-ea"/>
            </a:endParaRPr>
          </a:p>
          <a:p>
            <a:r>
              <a:rPr lang="ja-JP" altLang="en-US" sz="2800" dirty="0">
                <a:ea typeface="+mj-ea"/>
              </a:rPr>
              <a:t>弊所ホームページ（</a:t>
            </a:r>
            <a:r>
              <a:rPr lang="en-US" altLang="ja-JP" sz="2800" dirty="0">
                <a:ea typeface="+mj-ea"/>
                <a:hlinkClick r:id="rId4"/>
              </a:rPr>
              <a:t>www.ipiris.net</a:t>
            </a:r>
            <a:r>
              <a:rPr lang="ja-JP" altLang="en-US" sz="2800" dirty="0">
                <a:ea typeface="+mj-ea"/>
              </a:rPr>
              <a:t>）を</a:t>
            </a:r>
            <a:endParaRPr lang="en-US" altLang="ja-JP" sz="2800" dirty="0">
              <a:ea typeface="+mj-ea"/>
            </a:endParaRPr>
          </a:p>
          <a:p>
            <a:r>
              <a:rPr lang="ja-JP" altLang="en-US" sz="2800" dirty="0">
                <a:ea typeface="+mj-ea"/>
              </a:rPr>
              <a:t>ご覧ください。</a:t>
            </a:r>
            <a:endParaRPr lang="en-US" altLang="ja-JP" sz="2800" dirty="0">
              <a:ea typeface="+mj-ea"/>
            </a:endParaRPr>
          </a:p>
          <a:p>
            <a:r>
              <a:rPr lang="ja-JP" altLang="en-US" sz="2800" dirty="0">
                <a:ea typeface="+mj-ea"/>
              </a:rPr>
              <a:t>また、ご質問等ございましたら、</a:t>
            </a:r>
            <a:endParaRPr lang="en-US" altLang="ja-JP" sz="2800" dirty="0">
              <a:ea typeface="+mj-ea"/>
            </a:endParaRPr>
          </a:p>
          <a:p>
            <a:r>
              <a:rPr lang="ja-JP" altLang="en-US" sz="2800" dirty="0">
                <a:ea typeface="+mj-ea"/>
              </a:rPr>
              <a:t>弊所ホームページ内お問い合わせページ</a:t>
            </a:r>
            <a:endParaRPr lang="en-US" altLang="ja-JP" sz="2800" dirty="0">
              <a:ea typeface="+mj-ea"/>
            </a:endParaRPr>
          </a:p>
          <a:p>
            <a:r>
              <a:rPr lang="ja-JP" altLang="en-US" sz="2800" dirty="0">
                <a:ea typeface="+mj-ea"/>
              </a:rPr>
              <a:t>（</a:t>
            </a:r>
            <a:r>
              <a:rPr lang="en-US" altLang="ja-JP" sz="2800" dirty="0">
                <a:ea typeface="+mj-ea"/>
                <a:hlinkClick r:id="rId5"/>
              </a:rPr>
              <a:t>www.ipiris.net/contact</a:t>
            </a:r>
            <a:r>
              <a:rPr lang="ja-JP" altLang="en-US" sz="2800" dirty="0">
                <a:ea typeface="+mj-ea"/>
              </a:rPr>
              <a:t>）より、</a:t>
            </a:r>
            <a:endParaRPr lang="en-US" altLang="ja-JP" sz="2800" dirty="0">
              <a:ea typeface="+mj-ea"/>
            </a:endParaRPr>
          </a:p>
          <a:p>
            <a:r>
              <a:rPr lang="ja-JP" altLang="en-US" sz="2800" dirty="0">
                <a:ea typeface="+mj-ea"/>
              </a:rPr>
              <a:t>お気軽にお問い合わせください。</a:t>
            </a:r>
            <a:endParaRPr lang="ja-JP" altLang="en-US" sz="2800" dirty="0"/>
          </a:p>
        </p:txBody>
      </p:sp>
    </p:spTree>
    <p:extLst>
      <p:ext uri="{BB962C8B-B14F-4D97-AF65-F5344CB8AC3E}">
        <p14:creationId xmlns:p14="http://schemas.microsoft.com/office/powerpoint/2010/main" val="3289960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ッター プレースホルダー 20">
            <a:extLst>
              <a:ext uri="{FF2B5EF4-FFF2-40B4-BE49-F238E27FC236}">
                <a16:creationId xmlns:a16="http://schemas.microsoft.com/office/drawing/2014/main" id="{4C81E232-5AB3-41CD-E22F-808334325C40}"/>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grpSp>
        <p:nvGrpSpPr>
          <p:cNvPr id="39" name="グループ化 38">
            <a:extLst>
              <a:ext uri="{FF2B5EF4-FFF2-40B4-BE49-F238E27FC236}">
                <a16:creationId xmlns:a16="http://schemas.microsoft.com/office/drawing/2014/main" id="{9DA1512E-0701-3313-8207-842BD089C44D}"/>
              </a:ext>
            </a:extLst>
          </p:cNvPr>
          <p:cNvGrpSpPr/>
          <p:nvPr/>
        </p:nvGrpSpPr>
        <p:grpSpPr>
          <a:xfrm>
            <a:off x="408326" y="2018944"/>
            <a:ext cx="11141916" cy="1902348"/>
            <a:chOff x="456820" y="434760"/>
            <a:chExt cx="11141916" cy="1902348"/>
          </a:xfrm>
        </p:grpSpPr>
        <p:pic>
          <p:nvPicPr>
            <p:cNvPr id="27" name="図 26">
              <a:extLst>
                <a:ext uri="{FF2B5EF4-FFF2-40B4-BE49-F238E27FC236}">
                  <a16:creationId xmlns:a16="http://schemas.microsoft.com/office/drawing/2014/main" id="{8471784D-3EA4-85D3-0E77-E9D3E02B716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56820" y="667796"/>
              <a:ext cx="1170027" cy="705833"/>
            </a:xfrm>
            <a:prstGeom prst="rect">
              <a:avLst/>
            </a:prstGeom>
          </p:spPr>
        </p:pic>
        <p:grpSp>
          <p:nvGrpSpPr>
            <p:cNvPr id="31" name="グループ化 30">
              <a:extLst>
                <a:ext uri="{FF2B5EF4-FFF2-40B4-BE49-F238E27FC236}">
                  <a16:creationId xmlns:a16="http://schemas.microsoft.com/office/drawing/2014/main" id="{E20CD666-0374-B994-B00C-28487ADCBA1F}"/>
                </a:ext>
              </a:extLst>
            </p:cNvPr>
            <p:cNvGrpSpPr/>
            <p:nvPr/>
          </p:nvGrpSpPr>
          <p:grpSpPr>
            <a:xfrm>
              <a:off x="2081455" y="434760"/>
              <a:ext cx="9517281" cy="1902348"/>
              <a:chOff x="1705605" y="614280"/>
              <a:chExt cx="9517281" cy="1902348"/>
            </a:xfrm>
          </p:grpSpPr>
          <p:sp>
            <p:nvSpPr>
              <p:cNvPr id="20" name="テキスト ボックス 19">
                <a:extLst>
                  <a:ext uri="{FF2B5EF4-FFF2-40B4-BE49-F238E27FC236}">
                    <a16:creationId xmlns:a16="http://schemas.microsoft.com/office/drawing/2014/main" id="{732AACB8-357D-6356-DE0D-C56F36FCCCC2}"/>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「いい名称を思いついた！ 」と思ったら、</a:t>
                </a:r>
                <a:endParaRPr lang="en-US" altLang="ja-JP" sz="2800" b="1" dirty="0">
                  <a:latin typeface="+mn-ea"/>
                </a:endParaRPr>
              </a:p>
              <a:p>
                <a:r>
                  <a:rPr lang="ja-JP" altLang="en-US" sz="2800" b="1" dirty="0">
                    <a:latin typeface="+mn-ea"/>
                  </a:rPr>
                  <a:t>似たような名称が既に商標登録されていた💧</a:t>
                </a:r>
                <a:endParaRPr lang="en-US" altLang="ja-JP" sz="2800" b="1" dirty="0">
                  <a:latin typeface="+mn-ea"/>
                </a:endParaRPr>
              </a:p>
              <a:p>
                <a:endParaRPr lang="en-US" altLang="ja-JP" sz="2800" b="1" dirty="0">
                  <a:latin typeface="+mn-ea"/>
                </a:endParaRPr>
              </a:p>
              <a:p>
                <a:endParaRPr kumimoji="1" lang="en-US" altLang="ja-JP" sz="2800" b="1" dirty="0">
                  <a:latin typeface="+mn-ea"/>
                </a:endParaRPr>
              </a:p>
            </p:txBody>
          </p:sp>
          <p:sp>
            <p:nvSpPr>
              <p:cNvPr id="28" name="吹き出し: 角を丸めた四角形 27">
                <a:extLst>
                  <a:ext uri="{FF2B5EF4-FFF2-40B4-BE49-F238E27FC236}">
                    <a16:creationId xmlns:a16="http://schemas.microsoft.com/office/drawing/2014/main" id="{C6651B7D-E125-6CA8-FB6E-0D8A4739BDF9}"/>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38" name="グループ化 37">
            <a:extLst>
              <a:ext uri="{FF2B5EF4-FFF2-40B4-BE49-F238E27FC236}">
                <a16:creationId xmlns:a16="http://schemas.microsoft.com/office/drawing/2014/main" id="{07CC8536-B560-AF57-26B3-1EF204B68C70}"/>
              </a:ext>
            </a:extLst>
          </p:cNvPr>
          <p:cNvGrpSpPr/>
          <p:nvPr/>
        </p:nvGrpSpPr>
        <p:grpSpPr>
          <a:xfrm>
            <a:off x="408326" y="4214979"/>
            <a:ext cx="11141916" cy="1902348"/>
            <a:chOff x="429118" y="2118084"/>
            <a:chExt cx="11141916" cy="1902348"/>
          </a:xfrm>
        </p:grpSpPr>
        <p:pic>
          <p:nvPicPr>
            <p:cNvPr id="22" name="図 21">
              <a:extLst>
                <a:ext uri="{FF2B5EF4-FFF2-40B4-BE49-F238E27FC236}">
                  <a16:creationId xmlns:a16="http://schemas.microsoft.com/office/drawing/2014/main" id="{2E3EC0E3-F56F-76FE-5582-C858E553780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29118" y="2351120"/>
              <a:ext cx="1170027" cy="705833"/>
            </a:xfrm>
            <a:prstGeom prst="rect">
              <a:avLst/>
            </a:prstGeom>
          </p:spPr>
        </p:pic>
        <p:grpSp>
          <p:nvGrpSpPr>
            <p:cNvPr id="23" name="グループ化 22">
              <a:extLst>
                <a:ext uri="{FF2B5EF4-FFF2-40B4-BE49-F238E27FC236}">
                  <a16:creationId xmlns:a16="http://schemas.microsoft.com/office/drawing/2014/main" id="{7DE3D656-8FD6-C868-CA44-3BC0483EC9D6}"/>
                </a:ext>
              </a:extLst>
            </p:cNvPr>
            <p:cNvGrpSpPr/>
            <p:nvPr/>
          </p:nvGrpSpPr>
          <p:grpSpPr>
            <a:xfrm>
              <a:off x="2053753" y="2118084"/>
              <a:ext cx="9517281" cy="1902348"/>
              <a:chOff x="1705605" y="614280"/>
              <a:chExt cx="9517281" cy="1902348"/>
            </a:xfrm>
          </p:grpSpPr>
          <p:sp>
            <p:nvSpPr>
              <p:cNvPr id="24" name="テキスト ボックス 23">
                <a:extLst>
                  <a:ext uri="{FF2B5EF4-FFF2-40B4-BE49-F238E27FC236}">
                    <a16:creationId xmlns:a16="http://schemas.microsoft.com/office/drawing/2014/main" id="{4654C478-33C2-CC54-8502-B45F77A453C4}"/>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商標権を取得している名称なのに、</a:t>
                </a:r>
                <a:endParaRPr lang="en-US" altLang="ja-JP" sz="2800" b="1" dirty="0">
                  <a:latin typeface="+mn-ea"/>
                </a:endParaRPr>
              </a:p>
              <a:p>
                <a:r>
                  <a:rPr lang="ja-JP" altLang="en-US" sz="2800" b="1" dirty="0">
                    <a:latin typeface="+mn-ea"/>
                  </a:rPr>
                  <a:t>似たような名称が使われている💧</a:t>
                </a:r>
                <a:endParaRPr lang="en-US" altLang="ja-JP" sz="2800" b="1" dirty="0">
                  <a:latin typeface="+mn-ea"/>
                </a:endParaRPr>
              </a:p>
              <a:p>
                <a:endParaRPr lang="en-US" altLang="ja-JP" sz="2800" b="1" dirty="0">
                  <a:latin typeface="+mn-ea"/>
                </a:endParaRPr>
              </a:p>
              <a:p>
                <a:endParaRPr kumimoji="1" lang="en-US" altLang="ja-JP" sz="2800" b="1" dirty="0">
                  <a:latin typeface="+mn-ea"/>
                </a:endParaRPr>
              </a:p>
            </p:txBody>
          </p:sp>
          <p:sp>
            <p:nvSpPr>
              <p:cNvPr id="25" name="吹き出し: 角を丸めた四角形 24">
                <a:extLst>
                  <a:ext uri="{FF2B5EF4-FFF2-40B4-BE49-F238E27FC236}">
                    <a16:creationId xmlns:a16="http://schemas.microsoft.com/office/drawing/2014/main" id="{01EC24A3-301C-CD49-9F8F-BEAD673C4CD7}"/>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フリーフォーム: 図形 1">
            <a:extLst>
              <a:ext uri="{FF2B5EF4-FFF2-40B4-BE49-F238E27FC236}">
                <a16:creationId xmlns:a16="http://schemas.microsoft.com/office/drawing/2014/main" id="{11B7FDD7-E5E0-1D8C-43E6-C0416AE56648}"/>
              </a:ext>
            </a:extLst>
          </p:cNvPr>
          <p:cNvSpPr/>
          <p:nvPr/>
        </p:nvSpPr>
        <p:spPr>
          <a:xfrm>
            <a:off x="1421105" y="441214"/>
            <a:ext cx="9242853"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r>
              <a:rPr lang="ja-JP" altLang="en-US" sz="3200" b="1" dirty="0">
                <a:latin typeface="+mn-ea"/>
              </a:rPr>
              <a:t>🌧</a:t>
            </a:r>
            <a:r>
              <a:rPr lang="ja-JP" altLang="en-US" sz="3200" b="1" dirty="0">
                <a:solidFill>
                  <a:schemeClr val="bg1"/>
                </a:solidFill>
              </a:rPr>
              <a:t>商標にまつわるよくあるショックな状況</a:t>
            </a:r>
            <a:r>
              <a:rPr lang="ja-JP" altLang="en-US" sz="3200" b="1" dirty="0">
                <a:latin typeface="+mn-ea"/>
              </a:rPr>
              <a:t>🌧</a:t>
            </a:r>
            <a:endParaRPr lang="ja-JP" altLang="en-US" sz="3200" b="1" kern="1200" dirty="0">
              <a:solidFill>
                <a:schemeClr val="bg1"/>
              </a:solidFill>
            </a:endParaRPr>
          </a:p>
        </p:txBody>
      </p:sp>
    </p:spTree>
    <p:extLst>
      <p:ext uri="{BB962C8B-B14F-4D97-AF65-F5344CB8AC3E}">
        <p14:creationId xmlns:p14="http://schemas.microsoft.com/office/powerpoint/2010/main" val="51079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B9F2AB0A-5BDA-3CD3-CCE2-9E316B1D90B7}"/>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5" name="フリーフォーム: 図形 4">
            <a:extLst>
              <a:ext uri="{FF2B5EF4-FFF2-40B4-BE49-F238E27FC236}">
                <a16:creationId xmlns:a16="http://schemas.microsoft.com/office/drawing/2014/main" id="{A54AD248-6A28-91F3-6825-377E4D44109F}"/>
              </a:ext>
            </a:extLst>
          </p:cNvPr>
          <p:cNvSpPr/>
          <p:nvPr/>
        </p:nvSpPr>
        <p:spPr>
          <a:xfrm>
            <a:off x="2043648" y="1020673"/>
            <a:ext cx="8128000" cy="2057364"/>
          </a:xfrm>
          <a:custGeom>
            <a:avLst/>
            <a:gdLst>
              <a:gd name="connsiteX0" fmla="*/ 0 w 8128000"/>
              <a:gd name="connsiteY0" fmla="*/ 0 h 2280520"/>
              <a:gd name="connsiteX1" fmla="*/ 8128000 w 8128000"/>
              <a:gd name="connsiteY1" fmla="*/ 0 h 2280520"/>
              <a:gd name="connsiteX2" fmla="*/ 8128000 w 8128000"/>
              <a:gd name="connsiteY2" fmla="*/ 2280520 h 2280520"/>
              <a:gd name="connsiteX3" fmla="*/ 0 w 8128000"/>
              <a:gd name="connsiteY3" fmla="*/ 2280520 h 2280520"/>
              <a:gd name="connsiteX4" fmla="*/ 0 w 8128000"/>
              <a:gd name="connsiteY4" fmla="*/ 0 h 2280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000" h="2280520">
                <a:moveTo>
                  <a:pt x="0" y="0"/>
                </a:moveTo>
                <a:lnTo>
                  <a:pt x="8128000" y="0"/>
                </a:lnTo>
                <a:lnTo>
                  <a:pt x="8128000" y="2280520"/>
                </a:lnTo>
                <a:lnTo>
                  <a:pt x="0" y="2280520"/>
                </a:lnTo>
                <a:lnTo>
                  <a:pt x="0" y="0"/>
                </a:lnTo>
                <a:close/>
              </a:path>
            </a:pathLst>
          </a:custGeom>
          <a:ln w="57150">
            <a:solidFill>
              <a:schemeClr val="bg1">
                <a:lumMod val="6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30823" tIns="708152" rIns="630823" bIns="170688" numCol="1" spcCol="1270" anchor="t" anchorCtr="0">
            <a:noAutofit/>
          </a:bodyPr>
          <a:lstStyle/>
          <a:p>
            <a:pPr marL="0" lvl="1" algn="l" defTabSz="1066800">
              <a:lnSpc>
                <a:spcPct val="90000"/>
              </a:lnSpc>
              <a:spcBef>
                <a:spcPct val="0"/>
              </a:spcBef>
              <a:spcAft>
                <a:spcPct val="15000"/>
              </a:spcAft>
            </a:pPr>
            <a:r>
              <a:rPr lang="ja-JP" altLang="en-US" sz="2400" b="1" dirty="0"/>
              <a:t>「似ている！」という感覚的な判断と、</a:t>
            </a:r>
            <a:endParaRPr lang="en-US" altLang="ja-JP" sz="2400" b="1" dirty="0"/>
          </a:p>
          <a:p>
            <a:pPr marL="0" lvl="1" algn="l" defTabSz="1066800">
              <a:lnSpc>
                <a:spcPct val="90000"/>
              </a:lnSpc>
              <a:spcBef>
                <a:spcPct val="0"/>
              </a:spcBef>
              <a:spcAft>
                <a:spcPct val="15000"/>
              </a:spcAft>
            </a:pPr>
            <a:r>
              <a:rPr kumimoji="1" lang="ja-JP" altLang="en-US" sz="2400" b="1" kern="1200" dirty="0">
                <a:latin typeface="+mn-lt"/>
              </a:rPr>
              <a:t>商標制度における類似の判断手法との間のズレにあり。</a:t>
            </a:r>
            <a:endParaRPr kumimoji="1" lang="en-US" altLang="ja-JP" sz="2400" b="1" kern="1200" dirty="0">
              <a:latin typeface="+mn-lt"/>
            </a:endParaRPr>
          </a:p>
        </p:txBody>
      </p:sp>
      <p:sp>
        <p:nvSpPr>
          <p:cNvPr id="6" name="フリーフォーム: 図形 5">
            <a:extLst>
              <a:ext uri="{FF2B5EF4-FFF2-40B4-BE49-F238E27FC236}">
                <a16:creationId xmlns:a16="http://schemas.microsoft.com/office/drawing/2014/main" id="{4269CDE4-B100-A929-E0C5-2FEC450F3381}"/>
              </a:ext>
            </a:extLst>
          </p:cNvPr>
          <p:cNvSpPr/>
          <p:nvPr/>
        </p:nvSpPr>
        <p:spPr>
          <a:xfrm>
            <a:off x="2438400" y="680275"/>
            <a:ext cx="5689600"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l" defTabSz="1422400">
              <a:lnSpc>
                <a:spcPct val="90000"/>
              </a:lnSpc>
              <a:spcBef>
                <a:spcPct val="0"/>
              </a:spcBef>
              <a:spcAft>
                <a:spcPct val="35000"/>
              </a:spcAft>
              <a:buNone/>
            </a:pPr>
            <a:r>
              <a:rPr lang="ja-JP" altLang="en-US" sz="3200" b="1" dirty="0">
                <a:solidFill>
                  <a:schemeClr val="bg1"/>
                </a:solidFill>
              </a:rPr>
              <a:t>ショックの根本原因</a:t>
            </a:r>
            <a:endParaRPr lang="ja-JP" altLang="en-US" sz="3200" b="1" kern="1200" dirty="0">
              <a:solidFill>
                <a:schemeClr val="bg1"/>
              </a:solidFill>
            </a:endParaRPr>
          </a:p>
        </p:txBody>
      </p:sp>
      <p:sp>
        <p:nvSpPr>
          <p:cNvPr id="21" name="テキスト ボックス 20">
            <a:extLst>
              <a:ext uri="{FF2B5EF4-FFF2-40B4-BE49-F238E27FC236}">
                <a16:creationId xmlns:a16="http://schemas.microsoft.com/office/drawing/2014/main" id="{014CEB68-F498-8FAF-F6A0-B22B069FB212}"/>
              </a:ext>
            </a:extLst>
          </p:cNvPr>
          <p:cNvSpPr txBox="1"/>
          <p:nvPr/>
        </p:nvSpPr>
        <p:spPr>
          <a:xfrm>
            <a:off x="2043648" y="4364199"/>
            <a:ext cx="8128000" cy="1355564"/>
          </a:xfrm>
          <a:prstGeom prst="rect">
            <a:avLst/>
          </a:prstGeom>
          <a:solidFill>
            <a:schemeClr val="bg1"/>
          </a:solidFill>
          <a:ln w="57150">
            <a:solidFill>
              <a:srgbClr val="FFC000"/>
            </a:solidFill>
          </a:ln>
        </p:spPr>
        <p:txBody>
          <a:bodyPr wrap="square" rtlCol="0" anchor="ctr">
            <a:spAutoFit/>
          </a:bodyPr>
          <a:lstStyle/>
          <a:p>
            <a:pPr algn="ctr">
              <a:lnSpc>
                <a:spcPct val="120000"/>
              </a:lnSpc>
            </a:pPr>
            <a:endParaRPr kumimoji="1" lang="en-US" altLang="ja-JP" sz="1050" b="1" kern="1200" dirty="0">
              <a:latin typeface="+mn-lt"/>
            </a:endParaRPr>
          </a:p>
          <a:p>
            <a:pPr algn="ctr">
              <a:lnSpc>
                <a:spcPct val="120000"/>
              </a:lnSpc>
            </a:pPr>
            <a:r>
              <a:rPr kumimoji="1" lang="ja-JP" altLang="en-US" sz="2400" b="1" kern="1200" dirty="0">
                <a:latin typeface="+mn-lt"/>
              </a:rPr>
              <a:t>商標制度における類似の判断手法が</a:t>
            </a:r>
            <a:r>
              <a:rPr lang="ja-JP" altLang="en-US" sz="2400" b="1" dirty="0"/>
              <a:t>分かれば、</a:t>
            </a:r>
            <a:endParaRPr lang="en-US" altLang="ja-JP" sz="2400" b="1" dirty="0"/>
          </a:p>
          <a:p>
            <a:pPr algn="ctr">
              <a:lnSpc>
                <a:spcPct val="120000"/>
              </a:lnSpc>
            </a:pPr>
            <a:r>
              <a:rPr kumimoji="1" lang="ja-JP" altLang="en-US" sz="2400" b="1" kern="1200" dirty="0">
                <a:latin typeface="+mn-lt"/>
              </a:rPr>
              <a:t>納得できるかも</a:t>
            </a:r>
            <a:r>
              <a:rPr kumimoji="1" lang="en-US" altLang="ja-JP" sz="2400" b="1" kern="1200" dirty="0">
                <a:latin typeface="+mn-lt"/>
              </a:rPr>
              <a:t>…</a:t>
            </a:r>
          </a:p>
          <a:p>
            <a:pPr algn="ctr">
              <a:lnSpc>
                <a:spcPct val="120000"/>
              </a:lnSpc>
            </a:pPr>
            <a:endParaRPr kumimoji="1" lang="en-US" altLang="ja-JP" sz="1050" b="1" kern="1200" dirty="0">
              <a:latin typeface="+mn-lt"/>
            </a:endParaRPr>
          </a:p>
        </p:txBody>
      </p:sp>
      <p:pic>
        <p:nvPicPr>
          <p:cNvPr id="13" name="Picture 5">
            <a:extLst>
              <a:ext uri="{FF2B5EF4-FFF2-40B4-BE49-F238E27FC236}">
                <a16:creationId xmlns:a16="http://schemas.microsoft.com/office/drawing/2014/main" id="{3B60DC1C-1AF7-092F-F6F3-DEA2624C2B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614191" y="4816495"/>
            <a:ext cx="1534256" cy="1539855"/>
          </a:xfrm>
          <a:prstGeom prst="rect">
            <a:avLst/>
          </a:prstGeom>
        </p:spPr>
      </p:pic>
      <p:sp>
        <p:nvSpPr>
          <p:cNvPr id="22" name="矢印: ストライプ 21">
            <a:extLst>
              <a:ext uri="{FF2B5EF4-FFF2-40B4-BE49-F238E27FC236}">
                <a16:creationId xmlns:a16="http://schemas.microsoft.com/office/drawing/2014/main" id="{970765FE-096F-0620-8652-776007BF11EB}"/>
              </a:ext>
            </a:extLst>
          </p:cNvPr>
          <p:cNvSpPr/>
          <p:nvPr/>
        </p:nvSpPr>
        <p:spPr>
          <a:xfrm rot="5400000">
            <a:off x="5678174" y="3056800"/>
            <a:ext cx="835652" cy="1134748"/>
          </a:xfrm>
          <a:prstGeom prst="stripedRight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080000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419218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a:extLst>
              <a:ext uri="{FF2B5EF4-FFF2-40B4-BE49-F238E27FC236}">
                <a16:creationId xmlns:a16="http://schemas.microsoft.com/office/drawing/2014/main" id="{34B92DDC-73FB-479D-ED8B-6E89B253957B}"/>
              </a:ext>
            </a:extLst>
          </p:cNvPr>
          <p:cNvSpPr txBox="1"/>
          <p:nvPr/>
        </p:nvSpPr>
        <p:spPr>
          <a:xfrm>
            <a:off x="4220365" y="1509620"/>
            <a:ext cx="7082912" cy="2657587"/>
          </a:xfrm>
          <a:prstGeom prst="rect">
            <a:avLst/>
          </a:prstGeom>
          <a:noFill/>
          <a:ln>
            <a:noFill/>
          </a:ln>
        </p:spPr>
        <p:txBody>
          <a:bodyPr wrap="square" rtlCol="0">
            <a:spAutoFit/>
          </a:bodyPr>
          <a:lstStyle/>
          <a:p>
            <a:pPr>
              <a:lnSpc>
                <a:spcPct val="120000"/>
              </a:lnSpc>
            </a:pPr>
            <a:r>
              <a:rPr lang="ja-JP" altLang="en-US" sz="2000" dirty="0">
                <a:solidFill>
                  <a:srgbClr val="222222"/>
                </a:solidFill>
                <a:effectLst/>
              </a:rPr>
              <a:t>登録番号：第５２３２８４０号</a:t>
            </a:r>
            <a:endParaRPr lang="en-US" altLang="ja-JP" sz="2000" dirty="0">
              <a:solidFill>
                <a:srgbClr val="222222"/>
              </a:solidFill>
              <a:effectLst/>
            </a:endParaRPr>
          </a:p>
          <a:p>
            <a:pPr>
              <a:lnSpc>
                <a:spcPct val="120000"/>
              </a:lnSpc>
            </a:pPr>
            <a:r>
              <a:rPr lang="ja-JP" altLang="en-US" sz="2000" dirty="0">
                <a:solidFill>
                  <a:srgbClr val="222222"/>
                </a:solidFill>
              </a:rPr>
              <a:t>登録日：平成２１年５月２２日</a:t>
            </a:r>
            <a:endParaRPr lang="en-US" altLang="ja-JP" sz="2000" dirty="0">
              <a:solidFill>
                <a:srgbClr val="222222"/>
              </a:solidFill>
            </a:endParaRPr>
          </a:p>
          <a:p>
            <a:pPr>
              <a:lnSpc>
                <a:spcPct val="120000"/>
              </a:lnSpc>
            </a:pPr>
            <a:r>
              <a:rPr lang="ja-JP" altLang="en-US" sz="2000" dirty="0">
                <a:solidFill>
                  <a:srgbClr val="222222"/>
                </a:solidFill>
                <a:effectLst/>
              </a:rPr>
              <a:t>商標権</a:t>
            </a:r>
            <a:r>
              <a:rPr lang="ja-JP" altLang="en-US" sz="2000" dirty="0">
                <a:solidFill>
                  <a:srgbClr val="222222"/>
                </a:solidFill>
              </a:rPr>
              <a:t>者：</a:t>
            </a:r>
            <a:r>
              <a:rPr lang="zh-CN" altLang="en-US" sz="2000" dirty="0">
                <a:solidFill>
                  <a:srgbClr val="222222"/>
                </a:solidFill>
                <a:latin typeface="游ゴシック" panose="020B0400000000000000" pitchFamily="50" charset="-128"/>
                <a:ea typeface="游ゴシック" panose="020B0400000000000000" pitchFamily="50" charset="-128"/>
              </a:rPr>
              <a:t>株式会社昭文社</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商品及び役務：第９類、第３９類、第４１類、第４３類</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ja-JP" sz="2000" dirty="0">
              <a:solidFill>
                <a:srgbClr val="222222"/>
              </a:solidFill>
              <a:effectLst/>
              <a:latin typeface="游ゴシック" panose="020B0400000000000000" pitchFamily="50" charset="-128"/>
              <a:ea typeface="游ゴシック" panose="020B0400000000000000" pitchFamily="50" charset="-128"/>
            </a:endParaRPr>
          </a:p>
          <a:p>
            <a:pPr>
              <a:lnSpc>
                <a:spcPct val="120000"/>
              </a:lnSpc>
            </a:pPr>
            <a:endParaRPr kumimoji="1" lang="ja-JP" altLang="en-US" sz="2000" dirty="0">
              <a:solidFill>
                <a:srgbClr val="3B3838"/>
              </a:solidFill>
            </a:endParaRPr>
          </a:p>
        </p:txBody>
      </p:sp>
      <p:sp>
        <p:nvSpPr>
          <p:cNvPr id="13" name="正方形/長方形 12">
            <a:extLst>
              <a:ext uri="{FF2B5EF4-FFF2-40B4-BE49-F238E27FC236}">
                <a16:creationId xmlns:a16="http://schemas.microsoft.com/office/drawing/2014/main" id="{EF652F4E-D569-9834-26CE-A07E9082E950}"/>
              </a:ext>
            </a:extLst>
          </p:cNvPr>
          <p:cNvSpPr/>
          <p:nvPr/>
        </p:nvSpPr>
        <p:spPr>
          <a:xfrm>
            <a:off x="1897769" y="1473521"/>
            <a:ext cx="2322596"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solidFill>
                <a:schemeClr val="tx1"/>
              </a:solidFill>
            </a:endParaRPr>
          </a:p>
        </p:txBody>
      </p:sp>
      <p:sp>
        <p:nvSpPr>
          <p:cNvPr id="14" name="正方形/長方形 13">
            <a:extLst>
              <a:ext uri="{FF2B5EF4-FFF2-40B4-BE49-F238E27FC236}">
                <a16:creationId xmlns:a16="http://schemas.microsoft.com/office/drawing/2014/main" id="{45DB4247-7A7E-24F7-C23A-D8FE043EA2B2}"/>
              </a:ext>
            </a:extLst>
          </p:cNvPr>
          <p:cNvSpPr/>
          <p:nvPr/>
        </p:nvSpPr>
        <p:spPr>
          <a:xfrm>
            <a:off x="4225213" y="1473521"/>
            <a:ext cx="6788792"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フッター プレースホルダー 20">
            <a:extLst>
              <a:ext uri="{FF2B5EF4-FFF2-40B4-BE49-F238E27FC236}">
                <a16:creationId xmlns:a16="http://schemas.microsoft.com/office/drawing/2014/main" id="{F9DD7C2E-9848-238E-8589-8DCD39A8459E}"/>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pic>
        <p:nvPicPr>
          <p:cNvPr id="5" name="図 4">
            <a:extLst>
              <a:ext uri="{FF2B5EF4-FFF2-40B4-BE49-F238E27FC236}">
                <a16:creationId xmlns:a16="http://schemas.microsoft.com/office/drawing/2014/main" id="{8B8EFC9C-DAE2-3C04-918D-2D19297507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8650" y="1699426"/>
            <a:ext cx="2093364" cy="1554002"/>
          </a:xfrm>
          <a:prstGeom prst="rect">
            <a:avLst/>
          </a:prstGeom>
        </p:spPr>
      </p:pic>
      <p:sp>
        <p:nvSpPr>
          <p:cNvPr id="9" name="正方形/長方形 8">
            <a:extLst>
              <a:ext uri="{FF2B5EF4-FFF2-40B4-BE49-F238E27FC236}">
                <a16:creationId xmlns:a16="http://schemas.microsoft.com/office/drawing/2014/main" id="{727C5308-6660-577D-B402-08E844567628}"/>
              </a:ext>
            </a:extLst>
          </p:cNvPr>
          <p:cNvSpPr/>
          <p:nvPr/>
        </p:nvSpPr>
        <p:spPr>
          <a:xfrm>
            <a:off x="1897769" y="3888064"/>
            <a:ext cx="2322596"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b="1" dirty="0">
              <a:solidFill>
                <a:schemeClr val="tx1"/>
              </a:solidFill>
            </a:endParaRPr>
          </a:p>
        </p:txBody>
      </p:sp>
      <p:sp>
        <p:nvSpPr>
          <p:cNvPr id="10" name="正方形/長方形 9">
            <a:extLst>
              <a:ext uri="{FF2B5EF4-FFF2-40B4-BE49-F238E27FC236}">
                <a16:creationId xmlns:a16="http://schemas.microsoft.com/office/drawing/2014/main" id="{62381CB6-09DD-BD7B-6B79-C73743FA9BE9}"/>
              </a:ext>
            </a:extLst>
          </p:cNvPr>
          <p:cNvSpPr/>
          <p:nvPr/>
        </p:nvSpPr>
        <p:spPr>
          <a:xfrm>
            <a:off x="4220365" y="3888064"/>
            <a:ext cx="6788792" cy="2005813"/>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578C2A87-DD49-23A4-A459-86B646A34053}"/>
              </a:ext>
            </a:extLst>
          </p:cNvPr>
          <p:cNvSpPr txBox="1"/>
          <p:nvPr/>
        </p:nvSpPr>
        <p:spPr>
          <a:xfrm>
            <a:off x="4220365" y="3924163"/>
            <a:ext cx="7082912" cy="2657587"/>
          </a:xfrm>
          <a:prstGeom prst="rect">
            <a:avLst/>
          </a:prstGeom>
          <a:noFill/>
          <a:ln>
            <a:noFill/>
          </a:ln>
        </p:spPr>
        <p:txBody>
          <a:bodyPr wrap="square" rtlCol="0">
            <a:spAutoFit/>
          </a:bodyPr>
          <a:lstStyle/>
          <a:p>
            <a:pPr>
              <a:lnSpc>
                <a:spcPct val="120000"/>
              </a:lnSpc>
            </a:pPr>
            <a:r>
              <a:rPr lang="ja-JP" altLang="en-US" sz="2000" dirty="0">
                <a:solidFill>
                  <a:srgbClr val="222222"/>
                </a:solidFill>
                <a:effectLst/>
              </a:rPr>
              <a:t>商標番号：第５７７０５５７号</a:t>
            </a:r>
            <a:endParaRPr lang="en-US" altLang="ja-JP" sz="2000" dirty="0">
              <a:solidFill>
                <a:srgbClr val="222222"/>
              </a:solidFill>
              <a:effectLst/>
            </a:endParaRPr>
          </a:p>
          <a:p>
            <a:pPr>
              <a:lnSpc>
                <a:spcPct val="120000"/>
              </a:lnSpc>
            </a:pPr>
            <a:r>
              <a:rPr lang="ja-JP" altLang="en-US" sz="2000" dirty="0">
                <a:solidFill>
                  <a:srgbClr val="222222"/>
                </a:solidFill>
              </a:rPr>
              <a:t>登録日：平成２７年６月１２日</a:t>
            </a:r>
            <a:endParaRPr lang="en-US" altLang="ja-JP" sz="2000" dirty="0">
              <a:solidFill>
                <a:srgbClr val="222222"/>
              </a:solidFill>
            </a:endParaRPr>
          </a:p>
          <a:p>
            <a:pPr>
              <a:lnSpc>
                <a:spcPct val="120000"/>
              </a:lnSpc>
            </a:pPr>
            <a:r>
              <a:rPr lang="ja-JP" altLang="en-US" sz="2000" dirty="0">
                <a:solidFill>
                  <a:srgbClr val="222222"/>
                </a:solidFill>
                <a:effectLst/>
              </a:rPr>
              <a:t>商標権</a:t>
            </a:r>
            <a:r>
              <a:rPr lang="ja-JP" altLang="en-US" sz="2000" dirty="0">
                <a:solidFill>
                  <a:srgbClr val="222222"/>
                </a:solidFill>
              </a:rPr>
              <a:t>者：</a:t>
            </a:r>
            <a:r>
              <a:rPr lang="zh-CN" altLang="en-US" sz="2000" dirty="0">
                <a:solidFill>
                  <a:srgbClr val="222222"/>
                </a:solidFill>
                <a:latin typeface="游ゴシック" panose="020B0400000000000000" pitchFamily="50" charset="-128"/>
                <a:ea typeface="游ゴシック" panose="020B0400000000000000" pitchFamily="50" charset="-128"/>
              </a:rPr>
              <a:t>株式会社</a:t>
            </a:r>
            <a:r>
              <a:rPr lang="ja-JP" altLang="en-US" sz="2000" dirty="0">
                <a:solidFill>
                  <a:srgbClr val="222222"/>
                </a:solidFill>
                <a:latin typeface="游ゴシック" panose="020B0400000000000000" pitchFamily="50" charset="-128"/>
                <a:ea typeface="游ゴシック" panose="020B0400000000000000" pitchFamily="50" charset="-128"/>
              </a:rPr>
              <a:t>集英社</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r>
              <a:rPr lang="ja-JP" altLang="en-US" sz="2000" dirty="0">
                <a:solidFill>
                  <a:srgbClr val="222222"/>
                </a:solidFill>
                <a:latin typeface="游ゴシック" panose="020B0400000000000000" pitchFamily="50" charset="-128"/>
                <a:ea typeface="游ゴシック" panose="020B0400000000000000" pitchFamily="50" charset="-128"/>
              </a:rPr>
              <a:t>商品及び役務：第３９類、第４１類、第４３類</a:t>
            </a: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zh-CN" sz="2000" dirty="0">
              <a:solidFill>
                <a:srgbClr val="222222"/>
              </a:solidFill>
              <a:latin typeface="游ゴシック" panose="020B0400000000000000" pitchFamily="50" charset="-128"/>
              <a:ea typeface="游ゴシック" panose="020B0400000000000000" pitchFamily="50" charset="-128"/>
            </a:endParaRPr>
          </a:p>
          <a:p>
            <a:pPr>
              <a:lnSpc>
                <a:spcPct val="120000"/>
              </a:lnSpc>
            </a:pPr>
            <a:endParaRPr lang="en-US" altLang="ja-JP" sz="2000" dirty="0">
              <a:solidFill>
                <a:srgbClr val="222222"/>
              </a:solidFill>
              <a:effectLst/>
              <a:latin typeface="游ゴシック" panose="020B0400000000000000" pitchFamily="50" charset="-128"/>
              <a:ea typeface="游ゴシック" panose="020B0400000000000000" pitchFamily="50" charset="-128"/>
            </a:endParaRPr>
          </a:p>
          <a:p>
            <a:pPr>
              <a:lnSpc>
                <a:spcPct val="120000"/>
              </a:lnSpc>
            </a:pPr>
            <a:endParaRPr kumimoji="1" lang="ja-JP" altLang="en-US" sz="2000" dirty="0">
              <a:solidFill>
                <a:srgbClr val="3B3838"/>
              </a:solidFill>
            </a:endParaRPr>
          </a:p>
        </p:txBody>
      </p:sp>
      <p:pic>
        <p:nvPicPr>
          <p:cNvPr id="24" name="図 23">
            <a:extLst>
              <a:ext uri="{FF2B5EF4-FFF2-40B4-BE49-F238E27FC236}">
                <a16:creationId xmlns:a16="http://schemas.microsoft.com/office/drawing/2014/main" id="{D1F65267-BD8F-91A5-0D83-676D3BAA2C9E}"/>
              </a:ext>
            </a:extLst>
          </p:cNvPr>
          <p:cNvPicPr>
            <a:picLocks noChangeAspect="1"/>
          </p:cNvPicPr>
          <p:nvPr/>
        </p:nvPicPr>
        <p:blipFill>
          <a:blip r:embed="rId3"/>
          <a:stretch>
            <a:fillRect/>
          </a:stretch>
        </p:blipFill>
        <p:spPr>
          <a:xfrm>
            <a:off x="1943640" y="4363677"/>
            <a:ext cx="2230853" cy="1054585"/>
          </a:xfrm>
          <a:prstGeom prst="rect">
            <a:avLst/>
          </a:prstGeom>
        </p:spPr>
      </p:pic>
      <p:sp>
        <p:nvSpPr>
          <p:cNvPr id="2" name="テキスト ボックス 1">
            <a:extLst>
              <a:ext uri="{FF2B5EF4-FFF2-40B4-BE49-F238E27FC236}">
                <a16:creationId xmlns:a16="http://schemas.microsoft.com/office/drawing/2014/main" id="{E95C545B-BBA8-4494-2498-0AA3643756E6}"/>
              </a:ext>
            </a:extLst>
          </p:cNvPr>
          <p:cNvSpPr txBox="1"/>
          <p:nvPr/>
        </p:nvSpPr>
        <p:spPr>
          <a:xfrm>
            <a:off x="910339" y="443917"/>
            <a:ext cx="8354306" cy="584775"/>
          </a:xfrm>
          <a:prstGeom prst="rect">
            <a:avLst/>
          </a:prstGeom>
          <a:noFill/>
        </p:spPr>
        <p:txBody>
          <a:bodyPr wrap="square" rtlCol="0">
            <a:spAutoFit/>
          </a:bodyPr>
          <a:lstStyle/>
          <a:p>
            <a:r>
              <a:rPr lang="ja-JP" altLang="en-US" sz="3200" b="1" u="sng" dirty="0">
                <a:latin typeface="+mn-ea"/>
              </a:rPr>
              <a:t>🌧商標の比較例🌧</a:t>
            </a:r>
            <a:endParaRPr kumimoji="1" lang="ja-JP" altLang="en-US" sz="3200" b="1" u="sng" dirty="0">
              <a:latin typeface="+mn-ea"/>
            </a:endParaRPr>
          </a:p>
        </p:txBody>
      </p:sp>
      <p:sp>
        <p:nvSpPr>
          <p:cNvPr id="3" name="正方形/長方形 2">
            <a:extLst>
              <a:ext uri="{FF2B5EF4-FFF2-40B4-BE49-F238E27FC236}">
                <a16:creationId xmlns:a16="http://schemas.microsoft.com/office/drawing/2014/main" id="{AF0BD0CE-FB19-457E-5A97-F9B703BC3C57}"/>
              </a:ext>
            </a:extLst>
          </p:cNvPr>
          <p:cNvSpPr/>
          <p:nvPr/>
        </p:nvSpPr>
        <p:spPr>
          <a:xfrm>
            <a:off x="1276814" y="1473521"/>
            <a:ext cx="620956" cy="2005813"/>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商標１</a:t>
            </a:r>
          </a:p>
        </p:txBody>
      </p:sp>
      <p:sp>
        <p:nvSpPr>
          <p:cNvPr id="6" name="正方形/長方形 5">
            <a:extLst>
              <a:ext uri="{FF2B5EF4-FFF2-40B4-BE49-F238E27FC236}">
                <a16:creationId xmlns:a16="http://schemas.microsoft.com/office/drawing/2014/main" id="{DAB0D819-D891-5196-883E-F75DFCE09477}"/>
              </a:ext>
            </a:extLst>
          </p:cNvPr>
          <p:cNvSpPr/>
          <p:nvPr/>
        </p:nvSpPr>
        <p:spPr>
          <a:xfrm>
            <a:off x="1271367" y="3889136"/>
            <a:ext cx="620956" cy="2005813"/>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t>商標２</a:t>
            </a:r>
          </a:p>
        </p:txBody>
      </p:sp>
    </p:spTree>
    <p:extLst>
      <p:ext uri="{BB962C8B-B14F-4D97-AF65-F5344CB8AC3E}">
        <p14:creationId xmlns:p14="http://schemas.microsoft.com/office/powerpoint/2010/main" val="2991795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ッター プレースホルダー 20">
            <a:extLst>
              <a:ext uri="{FF2B5EF4-FFF2-40B4-BE49-F238E27FC236}">
                <a16:creationId xmlns:a16="http://schemas.microsoft.com/office/drawing/2014/main" id="{4C81E232-5AB3-41CD-E22F-808334325C40}"/>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grpSp>
        <p:nvGrpSpPr>
          <p:cNvPr id="39" name="グループ化 38">
            <a:extLst>
              <a:ext uri="{FF2B5EF4-FFF2-40B4-BE49-F238E27FC236}">
                <a16:creationId xmlns:a16="http://schemas.microsoft.com/office/drawing/2014/main" id="{9DA1512E-0701-3313-8207-842BD089C44D}"/>
              </a:ext>
            </a:extLst>
          </p:cNvPr>
          <p:cNvGrpSpPr/>
          <p:nvPr/>
        </p:nvGrpSpPr>
        <p:grpSpPr>
          <a:xfrm>
            <a:off x="408326" y="2067184"/>
            <a:ext cx="11141916" cy="1902348"/>
            <a:chOff x="456820" y="434760"/>
            <a:chExt cx="11141916" cy="1902348"/>
          </a:xfrm>
        </p:grpSpPr>
        <p:pic>
          <p:nvPicPr>
            <p:cNvPr id="27" name="図 26">
              <a:extLst>
                <a:ext uri="{FF2B5EF4-FFF2-40B4-BE49-F238E27FC236}">
                  <a16:creationId xmlns:a16="http://schemas.microsoft.com/office/drawing/2014/main" id="{8471784D-3EA4-85D3-0E77-E9D3E02B716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56820" y="667796"/>
              <a:ext cx="1170027" cy="705833"/>
            </a:xfrm>
            <a:prstGeom prst="rect">
              <a:avLst/>
            </a:prstGeom>
          </p:spPr>
        </p:pic>
        <p:grpSp>
          <p:nvGrpSpPr>
            <p:cNvPr id="31" name="グループ化 30">
              <a:extLst>
                <a:ext uri="{FF2B5EF4-FFF2-40B4-BE49-F238E27FC236}">
                  <a16:creationId xmlns:a16="http://schemas.microsoft.com/office/drawing/2014/main" id="{E20CD666-0374-B994-B00C-28487ADCBA1F}"/>
                </a:ext>
              </a:extLst>
            </p:cNvPr>
            <p:cNvGrpSpPr/>
            <p:nvPr/>
          </p:nvGrpSpPr>
          <p:grpSpPr>
            <a:xfrm>
              <a:off x="2081455" y="434760"/>
              <a:ext cx="9517281" cy="1902348"/>
              <a:chOff x="1705605" y="614280"/>
              <a:chExt cx="9517281" cy="1902348"/>
            </a:xfrm>
          </p:grpSpPr>
          <p:sp>
            <p:nvSpPr>
              <p:cNvPr id="20" name="テキスト ボックス 19">
                <a:extLst>
                  <a:ext uri="{FF2B5EF4-FFF2-40B4-BE49-F238E27FC236}">
                    <a16:creationId xmlns:a16="http://schemas.microsoft.com/office/drawing/2014/main" id="{732AACB8-357D-6356-DE0D-C56F36FCCCC2}"/>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「ことりっぷ 」と「ひとりっぷ」は、</a:t>
                </a:r>
                <a:endParaRPr lang="en-US" altLang="ja-JP" sz="2800" b="1" dirty="0">
                  <a:latin typeface="+mn-ea"/>
                </a:endParaRPr>
              </a:p>
              <a:p>
                <a:r>
                  <a:rPr lang="ja-JP" altLang="en-US" sz="2800" b="1" dirty="0">
                    <a:latin typeface="+mn-ea"/>
                  </a:rPr>
                  <a:t>最初の一文字が違うだけだから、似ていると思う</a:t>
                </a:r>
                <a:endParaRPr lang="en-US" altLang="ja-JP" sz="2800" b="1" dirty="0">
                  <a:latin typeface="+mn-ea"/>
                </a:endParaRPr>
              </a:p>
              <a:p>
                <a:endParaRPr lang="en-US" altLang="ja-JP" sz="2800" b="1" dirty="0">
                  <a:latin typeface="+mn-ea"/>
                </a:endParaRPr>
              </a:p>
              <a:p>
                <a:endParaRPr kumimoji="1" lang="en-US" altLang="ja-JP" sz="2800" b="1" dirty="0">
                  <a:latin typeface="+mn-ea"/>
                </a:endParaRPr>
              </a:p>
            </p:txBody>
          </p:sp>
          <p:sp>
            <p:nvSpPr>
              <p:cNvPr id="28" name="吹き出し: 角を丸めた四角形 27">
                <a:extLst>
                  <a:ext uri="{FF2B5EF4-FFF2-40B4-BE49-F238E27FC236}">
                    <a16:creationId xmlns:a16="http://schemas.microsoft.com/office/drawing/2014/main" id="{C6651B7D-E125-6CA8-FB6E-0D8A4739BDF9}"/>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38" name="グループ化 37">
            <a:extLst>
              <a:ext uri="{FF2B5EF4-FFF2-40B4-BE49-F238E27FC236}">
                <a16:creationId xmlns:a16="http://schemas.microsoft.com/office/drawing/2014/main" id="{07CC8536-B560-AF57-26B3-1EF204B68C70}"/>
              </a:ext>
            </a:extLst>
          </p:cNvPr>
          <p:cNvGrpSpPr/>
          <p:nvPr/>
        </p:nvGrpSpPr>
        <p:grpSpPr>
          <a:xfrm>
            <a:off x="408326" y="4427866"/>
            <a:ext cx="11141916" cy="1902348"/>
            <a:chOff x="429118" y="2118084"/>
            <a:chExt cx="11141916" cy="1902348"/>
          </a:xfrm>
        </p:grpSpPr>
        <p:pic>
          <p:nvPicPr>
            <p:cNvPr id="22" name="図 21">
              <a:extLst>
                <a:ext uri="{FF2B5EF4-FFF2-40B4-BE49-F238E27FC236}">
                  <a16:creationId xmlns:a16="http://schemas.microsoft.com/office/drawing/2014/main" id="{2E3EC0E3-F56F-76FE-5582-C858E553780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29118" y="2351120"/>
              <a:ext cx="1170027" cy="705833"/>
            </a:xfrm>
            <a:prstGeom prst="rect">
              <a:avLst/>
            </a:prstGeom>
          </p:spPr>
        </p:pic>
        <p:grpSp>
          <p:nvGrpSpPr>
            <p:cNvPr id="23" name="グループ化 22">
              <a:extLst>
                <a:ext uri="{FF2B5EF4-FFF2-40B4-BE49-F238E27FC236}">
                  <a16:creationId xmlns:a16="http://schemas.microsoft.com/office/drawing/2014/main" id="{7DE3D656-8FD6-C868-CA44-3BC0483EC9D6}"/>
                </a:ext>
              </a:extLst>
            </p:cNvPr>
            <p:cNvGrpSpPr/>
            <p:nvPr/>
          </p:nvGrpSpPr>
          <p:grpSpPr>
            <a:xfrm>
              <a:off x="2053753" y="2118084"/>
              <a:ext cx="9517281" cy="1902348"/>
              <a:chOff x="1705605" y="614280"/>
              <a:chExt cx="9517281" cy="1902348"/>
            </a:xfrm>
          </p:grpSpPr>
          <p:sp>
            <p:nvSpPr>
              <p:cNvPr id="24" name="テキスト ボックス 23">
                <a:extLst>
                  <a:ext uri="{FF2B5EF4-FFF2-40B4-BE49-F238E27FC236}">
                    <a16:creationId xmlns:a16="http://schemas.microsoft.com/office/drawing/2014/main" id="{4654C478-33C2-CC54-8502-B45F77A453C4}"/>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旅を連想させる「とりっぷ」の部分が一緒だから、</a:t>
                </a:r>
                <a:endParaRPr lang="en-US" altLang="ja-JP" sz="2800" b="1" dirty="0">
                  <a:latin typeface="+mn-ea"/>
                </a:endParaRPr>
              </a:p>
              <a:p>
                <a:r>
                  <a:rPr lang="ja-JP" altLang="en-US" sz="2800" b="1" dirty="0">
                    <a:latin typeface="+mn-ea"/>
                  </a:rPr>
                  <a:t>似ている気がする</a:t>
                </a:r>
                <a:r>
                  <a:rPr lang="en-US" altLang="ja-JP" sz="2800" b="1" dirty="0">
                    <a:latin typeface="+mn-ea"/>
                  </a:rPr>
                  <a:t>…</a:t>
                </a:r>
              </a:p>
              <a:p>
                <a:endParaRPr lang="en-US" altLang="ja-JP" sz="2800" b="1" dirty="0">
                  <a:latin typeface="+mn-ea"/>
                </a:endParaRPr>
              </a:p>
              <a:p>
                <a:endParaRPr kumimoji="1" lang="en-US" altLang="ja-JP" sz="2800" b="1" dirty="0">
                  <a:latin typeface="+mn-ea"/>
                </a:endParaRPr>
              </a:p>
            </p:txBody>
          </p:sp>
          <p:sp>
            <p:nvSpPr>
              <p:cNvPr id="25" name="吹き出し: 角を丸めた四角形 24">
                <a:extLst>
                  <a:ext uri="{FF2B5EF4-FFF2-40B4-BE49-F238E27FC236}">
                    <a16:creationId xmlns:a16="http://schemas.microsoft.com/office/drawing/2014/main" id="{01EC24A3-301C-CD49-9F8F-BEAD673C4CD7}"/>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フリーフォーム: 図形 1">
            <a:extLst>
              <a:ext uri="{FF2B5EF4-FFF2-40B4-BE49-F238E27FC236}">
                <a16:creationId xmlns:a16="http://schemas.microsoft.com/office/drawing/2014/main" id="{11B7FDD7-E5E0-1D8C-43E6-C0416AE56648}"/>
              </a:ext>
            </a:extLst>
          </p:cNvPr>
          <p:cNvSpPr/>
          <p:nvPr/>
        </p:nvSpPr>
        <p:spPr>
          <a:xfrm>
            <a:off x="1421105" y="441214"/>
            <a:ext cx="9242853"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r>
              <a:rPr lang="ja-JP" altLang="en-US" sz="3200" b="1" dirty="0">
                <a:latin typeface="+mn-ea"/>
              </a:rPr>
              <a:t>🌧</a:t>
            </a:r>
            <a:r>
              <a:rPr lang="ja-JP" altLang="en-US" sz="3200" b="1" dirty="0">
                <a:solidFill>
                  <a:schemeClr val="bg1"/>
                </a:solidFill>
              </a:rPr>
              <a:t>２つの商標をみて、想定される</a:t>
            </a:r>
            <a:r>
              <a:rPr lang="ja-JP" altLang="en-US" sz="3200" b="1" kern="1200" dirty="0">
                <a:solidFill>
                  <a:schemeClr val="bg1"/>
                </a:solidFill>
              </a:rPr>
              <a:t>感想</a:t>
            </a:r>
            <a:r>
              <a:rPr lang="ja-JP" altLang="en-US" sz="3200" b="1" dirty="0">
                <a:latin typeface="+mn-ea"/>
              </a:rPr>
              <a:t>🌧</a:t>
            </a:r>
            <a:endParaRPr lang="ja-JP" altLang="en-US" sz="3200" b="1" kern="1200" dirty="0">
              <a:solidFill>
                <a:schemeClr val="bg1"/>
              </a:solidFill>
            </a:endParaRPr>
          </a:p>
        </p:txBody>
      </p:sp>
    </p:spTree>
    <p:extLst>
      <p:ext uri="{BB962C8B-B14F-4D97-AF65-F5344CB8AC3E}">
        <p14:creationId xmlns:p14="http://schemas.microsoft.com/office/powerpoint/2010/main" val="164739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ッター プレースホルダー 20">
            <a:extLst>
              <a:ext uri="{FF2B5EF4-FFF2-40B4-BE49-F238E27FC236}">
                <a16:creationId xmlns:a16="http://schemas.microsoft.com/office/drawing/2014/main" id="{4C81E232-5AB3-41CD-E22F-808334325C40}"/>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grpSp>
        <p:nvGrpSpPr>
          <p:cNvPr id="9" name="グループ化 8">
            <a:extLst>
              <a:ext uri="{FF2B5EF4-FFF2-40B4-BE49-F238E27FC236}">
                <a16:creationId xmlns:a16="http://schemas.microsoft.com/office/drawing/2014/main" id="{392AF8C2-E778-06D1-642E-B52D6708FCF0}"/>
              </a:ext>
            </a:extLst>
          </p:cNvPr>
          <p:cNvGrpSpPr/>
          <p:nvPr/>
        </p:nvGrpSpPr>
        <p:grpSpPr>
          <a:xfrm>
            <a:off x="1148702" y="464034"/>
            <a:ext cx="9894596" cy="1077218"/>
            <a:chOff x="1148702" y="464034"/>
            <a:chExt cx="9894596" cy="1077218"/>
          </a:xfrm>
        </p:grpSpPr>
        <p:sp>
          <p:nvSpPr>
            <p:cNvPr id="6" name="フリーフォーム: 図形 5">
              <a:extLst>
                <a:ext uri="{FF2B5EF4-FFF2-40B4-BE49-F238E27FC236}">
                  <a16:creationId xmlns:a16="http://schemas.microsoft.com/office/drawing/2014/main" id="{EBBB7365-A66A-20B5-396A-63BE01136D31}"/>
                </a:ext>
              </a:extLst>
            </p:cNvPr>
            <p:cNvSpPr/>
            <p:nvPr/>
          </p:nvSpPr>
          <p:spPr>
            <a:xfrm>
              <a:off x="1148702" y="464034"/>
              <a:ext cx="9894596" cy="1077218"/>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rgbClr val="FFE285"/>
            </a:solidFill>
            <a:ln>
              <a:solidFill>
                <a:srgbClr val="FFE285"/>
              </a:solidFill>
            </a:ln>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endParaRPr lang="ja-JP" altLang="en-US" sz="3200" b="1" kern="1200" dirty="0">
                <a:solidFill>
                  <a:schemeClr val="bg1"/>
                </a:solidFill>
              </a:endParaRPr>
            </a:p>
          </p:txBody>
        </p:sp>
        <p:sp>
          <p:nvSpPr>
            <p:cNvPr id="7" name="テキスト ボックス 6">
              <a:extLst>
                <a:ext uri="{FF2B5EF4-FFF2-40B4-BE49-F238E27FC236}">
                  <a16:creationId xmlns:a16="http://schemas.microsoft.com/office/drawing/2014/main" id="{BFF0B3F2-2B9B-F51B-2ADF-72C1BFEEF777}"/>
                </a:ext>
              </a:extLst>
            </p:cNvPr>
            <p:cNvSpPr txBox="1"/>
            <p:nvPr/>
          </p:nvSpPr>
          <p:spPr>
            <a:xfrm>
              <a:off x="1159286" y="525590"/>
              <a:ext cx="9873429" cy="954107"/>
            </a:xfrm>
            <a:prstGeom prst="rect">
              <a:avLst/>
            </a:prstGeom>
            <a:noFill/>
          </p:spPr>
          <p:txBody>
            <a:bodyPr wrap="square" rtlCol="0">
              <a:spAutoFit/>
            </a:bodyPr>
            <a:lstStyle/>
            <a:p>
              <a:r>
                <a:rPr kumimoji="1" lang="ja-JP" altLang="en-US" sz="2800" b="1" dirty="0"/>
                <a:t>しかし、２つとも商標登録されているので、商標制度上</a:t>
              </a:r>
              <a:endParaRPr kumimoji="1" lang="en-US" altLang="ja-JP" sz="2800" b="1" dirty="0"/>
            </a:p>
            <a:p>
              <a:r>
                <a:rPr kumimoji="1" lang="ja-JP" altLang="en-US" sz="2800" b="1" dirty="0"/>
                <a:t>２つは類似していません。</a:t>
              </a:r>
            </a:p>
          </p:txBody>
        </p:sp>
      </p:grpSp>
      <p:sp>
        <p:nvSpPr>
          <p:cNvPr id="10" name="四角形: 角を丸くする 9">
            <a:extLst>
              <a:ext uri="{FF2B5EF4-FFF2-40B4-BE49-F238E27FC236}">
                <a16:creationId xmlns:a16="http://schemas.microsoft.com/office/drawing/2014/main" id="{435D8ABA-0B64-7DCE-3F0A-B0BAFF0B4998}"/>
              </a:ext>
            </a:extLst>
          </p:cNvPr>
          <p:cNvSpPr/>
          <p:nvPr/>
        </p:nvSpPr>
        <p:spPr>
          <a:xfrm>
            <a:off x="1469347" y="2555976"/>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理由１：実は、読み方（称呼）が似ていない</a:t>
            </a:r>
          </a:p>
        </p:txBody>
      </p:sp>
      <p:sp>
        <p:nvSpPr>
          <p:cNvPr id="8" name="太陽 7">
            <a:extLst>
              <a:ext uri="{FF2B5EF4-FFF2-40B4-BE49-F238E27FC236}">
                <a16:creationId xmlns:a16="http://schemas.microsoft.com/office/drawing/2014/main" id="{85682906-5FB5-692F-33D1-0C4F61615CEF}"/>
              </a:ext>
            </a:extLst>
          </p:cNvPr>
          <p:cNvSpPr/>
          <p:nvPr/>
        </p:nvSpPr>
        <p:spPr>
          <a:xfrm>
            <a:off x="689826" y="2320549"/>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356AE96B-D45E-316D-D5C5-FB8AAB08CB37}"/>
              </a:ext>
            </a:extLst>
          </p:cNvPr>
          <p:cNvSpPr txBox="1"/>
          <p:nvPr/>
        </p:nvSpPr>
        <p:spPr>
          <a:xfrm>
            <a:off x="1176179" y="1624066"/>
            <a:ext cx="9279550" cy="707886"/>
          </a:xfrm>
          <a:prstGeom prst="rect">
            <a:avLst/>
          </a:prstGeom>
          <a:noFill/>
        </p:spPr>
        <p:txBody>
          <a:bodyPr wrap="square" rtlCol="0">
            <a:spAutoFit/>
          </a:bodyPr>
          <a:lstStyle/>
          <a:p>
            <a:r>
              <a:rPr lang="ja-JP" altLang="en-US" sz="2000" b="1" dirty="0">
                <a:solidFill>
                  <a:srgbClr val="FF0000"/>
                </a:solidFill>
                <a:ea typeface="+mj-ea"/>
              </a:rPr>
              <a:t>注）以下は、個人的見解であり、特許庁の審査官による見解や、取り上げている商標権の商標権者や代理人の見解ではありません。</a:t>
            </a:r>
            <a:endParaRPr kumimoji="1" lang="ja-JP" altLang="en-US" sz="2000" b="1" dirty="0">
              <a:solidFill>
                <a:srgbClr val="FF0000"/>
              </a:solidFill>
              <a:ea typeface="+mj-ea"/>
            </a:endParaRPr>
          </a:p>
        </p:txBody>
      </p:sp>
      <p:sp>
        <p:nvSpPr>
          <p:cNvPr id="12" name="テキスト ボックス 11">
            <a:extLst>
              <a:ext uri="{FF2B5EF4-FFF2-40B4-BE49-F238E27FC236}">
                <a16:creationId xmlns:a16="http://schemas.microsoft.com/office/drawing/2014/main" id="{20202D37-BEDA-07EC-09DE-0378192266FA}"/>
              </a:ext>
            </a:extLst>
          </p:cNvPr>
          <p:cNvSpPr txBox="1"/>
          <p:nvPr/>
        </p:nvSpPr>
        <p:spPr>
          <a:xfrm>
            <a:off x="1502232" y="3320138"/>
            <a:ext cx="9443357" cy="3046988"/>
          </a:xfrm>
          <a:prstGeom prst="rect">
            <a:avLst/>
          </a:prstGeom>
          <a:noFill/>
        </p:spPr>
        <p:txBody>
          <a:bodyPr wrap="square" rtlCol="0">
            <a:spAutoFit/>
          </a:bodyPr>
          <a:lstStyle/>
          <a:p>
            <a:r>
              <a:rPr lang="ja-JP" altLang="en-US" sz="2400" dirty="0">
                <a:latin typeface="+mn-ea"/>
              </a:rPr>
              <a:t>商標１ 「ことりっぷ 」と商標２「ひとりっぷ」は、最初の一文字が違うだけだが、</a:t>
            </a:r>
            <a:r>
              <a:rPr kumimoji="1" lang="ja-JP" altLang="en-US" sz="2400" dirty="0">
                <a:latin typeface="+mn-ea"/>
              </a:rPr>
              <a:t>最初の一文字「こ（</a:t>
            </a:r>
            <a:r>
              <a:rPr kumimoji="1" lang="en-US" altLang="ja-JP" sz="2400" dirty="0">
                <a:latin typeface="+mn-ea"/>
              </a:rPr>
              <a:t>ko)</a:t>
            </a:r>
            <a:r>
              <a:rPr kumimoji="1" lang="ja-JP" altLang="en-US" sz="2400" dirty="0">
                <a:latin typeface="+mn-ea"/>
              </a:rPr>
              <a:t>」</a:t>
            </a:r>
            <a:r>
              <a:rPr lang="ja-JP" altLang="en-US" sz="2400" dirty="0">
                <a:latin typeface="+mn-ea"/>
              </a:rPr>
              <a:t>と「ひ（</a:t>
            </a:r>
            <a:r>
              <a:rPr lang="en-US" altLang="ja-JP" sz="2400" dirty="0">
                <a:latin typeface="+mn-ea"/>
              </a:rPr>
              <a:t>hi</a:t>
            </a:r>
            <a:r>
              <a:rPr lang="ja-JP" altLang="en-US" sz="2400" dirty="0">
                <a:latin typeface="+mn-ea"/>
              </a:rPr>
              <a:t>）」は、母音が「</a:t>
            </a:r>
            <a:r>
              <a:rPr lang="en-US" altLang="ja-JP" sz="2400" dirty="0">
                <a:latin typeface="+mn-ea"/>
              </a:rPr>
              <a:t>o</a:t>
            </a:r>
            <a:r>
              <a:rPr lang="ja-JP" altLang="en-US" sz="2400" dirty="0">
                <a:latin typeface="+mn-ea"/>
              </a:rPr>
              <a:t>」と「</a:t>
            </a:r>
            <a:r>
              <a:rPr lang="en-US" altLang="ja-JP" sz="2400" dirty="0" err="1">
                <a:latin typeface="+mn-ea"/>
              </a:rPr>
              <a:t>i</a:t>
            </a:r>
            <a:r>
              <a:rPr lang="ja-JP" altLang="en-US" sz="2400" dirty="0">
                <a:latin typeface="+mn-ea"/>
              </a:rPr>
              <a:t>」で異なるため、読み方（称呼）は似ていないと判断される。</a:t>
            </a:r>
            <a:endParaRPr lang="en-US" altLang="ja-JP" sz="2400" dirty="0">
              <a:latin typeface="+mn-ea"/>
            </a:endParaRPr>
          </a:p>
          <a:p>
            <a:endParaRPr lang="en-US" altLang="ja-JP" sz="2400" dirty="0">
              <a:latin typeface="+mn-ea"/>
            </a:endParaRPr>
          </a:p>
          <a:p>
            <a:r>
              <a:rPr lang="ja-JP" altLang="en-US" sz="2400" dirty="0">
                <a:latin typeface="+mn-ea"/>
              </a:rPr>
              <a:t>なお、商標１ は、「ことりっぷ」と「</a:t>
            </a:r>
            <a:r>
              <a:rPr lang="en-US" altLang="ja-JP" sz="2400" dirty="0">
                <a:latin typeface="+mn-ea"/>
              </a:rPr>
              <a:t>co-Trip</a:t>
            </a:r>
            <a:r>
              <a:rPr lang="ja-JP" altLang="en-US" sz="2400" dirty="0">
                <a:latin typeface="+mn-ea"/>
              </a:rPr>
              <a:t>」が二段書きされた一まとまりの商標のため、読み方（称呼）としては、商標広報によれば、他にも「シイオオトリップ」「トリップ」がある。</a:t>
            </a:r>
            <a:endParaRPr lang="en-US" altLang="ja-JP" sz="2400" dirty="0">
              <a:latin typeface="+mn-ea"/>
            </a:endParaRPr>
          </a:p>
        </p:txBody>
      </p:sp>
    </p:spTree>
    <p:extLst>
      <p:ext uri="{BB962C8B-B14F-4D97-AF65-F5344CB8AC3E}">
        <p14:creationId xmlns:p14="http://schemas.microsoft.com/office/powerpoint/2010/main" val="1228923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5AE7B756-2029-8B11-723D-48584A18FF0B}"/>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3" name="四角形: 角を丸くする 2">
            <a:extLst>
              <a:ext uri="{FF2B5EF4-FFF2-40B4-BE49-F238E27FC236}">
                <a16:creationId xmlns:a16="http://schemas.microsoft.com/office/drawing/2014/main" id="{70BC671F-1865-4CFE-2128-CBA72E1DB3E0}"/>
              </a:ext>
            </a:extLst>
          </p:cNvPr>
          <p:cNvSpPr/>
          <p:nvPr/>
        </p:nvSpPr>
        <p:spPr>
          <a:xfrm>
            <a:off x="1469347" y="400592"/>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理由２：実は、</a:t>
            </a:r>
            <a:r>
              <a:rPr lang="ja-JP" altLang="en-US" sz="2800" b="1" dirty="0">
                <a:solidFill>
                  <a:schemeClr val="tx1"/>
                </a:solidFill>
              </a:rPr>
              <a:t>意味</a:t>
            </a:r>
            <a:r>
              <a:rPr kumimoji="1" lang="ja-JP" altLang="en-US" sz="2800" b="1" dirty="0">
                <a:solidFill>
                  <a:schemeClr val="tx1"/>
                </a:solidFill>
              </a:rPr>
              <a:t>（観念）が似ていない</a:t>
            </a:r>
          </a:p>
        </p:txBody>
      </p:sp>
      <p:sp>
        <p:nvSpPr>
          <p:cNvPr id="4" name="太陽 3">
            <a:extLst>
              <a:ext uri="{FF2B5EF4-FFF2-40B4-BE49-F238E27FC236}">
                <a16:creationId xmlns:a16="http://schemas.microsoft.com/office/drawing/2014/main" id="{0518A5DA-5549-6758-7F41-71741EF26DFD}"/>
              </a:ext>
            </a:extLst>
          </p:cNvPr>
          <p:cNvSpPr/>
          <p:nvPr/>
        </p:nvSpPr>
        <p:spPr>
          <a:xfrm>
            <a:off x="689826" y="165165"/>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5D7B01B6-ED57-DAF1-34D1-2258A61C8548}"/>
              </a:ext>
            </a:extLst>
          </p:cNvPr>
          <p:cNvSpPr txBox="1"/>
          <p:nvPr/>
        </p:nvSpPr>
        <p:spPr>
          <a:xfrm>
            <a:off x="1426182" y="1135984"/>
            <a:ext cx="9563366" cy="3785652"/>
          </a:xfrm>
          <a:prstGeom prst="rect">
            <a:avLst/>
          </a:prstGeom>
          <a:noFill/>
        </p:spPr>
        <p:txBody>
          <a:bodyPr wrap="square">
            <a:spAutoFit/>
          </a:bodyPr>
          <a:lstStyle/>
          <a:p>
            <a:r>
              <a:rPr lang="ja-JP" altLang="en-US" sz="2400" dirty="0">
                <a:latin typeface="+mn-ea"/>
              </a:rPr>
              <a:t>商標１は、「</a:t>
            </a:r>
            <a:r>
              <a:rPr lang="en-US" altLang="ja-JP" sz="2400" dirty="0">
                <a:latin typeface="+mn-ea"/>
              </a:rPr>
              <a:t> co-Trip </a:t>
            </a:r>
            <a:r>
              <a:rPr lang="ja-JP" altLang="en-US" sz="2400" dirty="0">
                <a:latin typeface="+mn-ea"/>
              </a:rPr>
              <a:t>」の部分から、旅の意味合いを含むことが明らかと言える。</a:t>
            </a:r>
            <a:endParaRPr lang="en-US" altLang="ja-JP" sz="2400" dirty="0">
              <a:latin typeface="+mn-ea"/>
            </a:endParaRPr>
          </a:p>
          <a:p>
            <a:r>
              <a:rPr lang="ja-JP" altLang="en-US" sz="2400" dirty="0">
                <a:latin typeface="+mn-ea"/>
              </a:rPr>
              <a:t>一方、商標２「ひとりっぷ」は、「とりっぷ」が強調表示されていたりするわけではないので、旅との関連は、必ずしも明らかではない。</a:t>
            </a:r>
            <a:endParaRPr lang="en-US" altLang="ja-JP" sz="2400" dirty="0">
              <a:latin typeface="+mn-ea"/>
            </a:endParaRPr>
          </a:p>
          <a:p>
            <a:endParaRPr lang="en-US" altLang="ja-JP" sz="2400" dirty="0">
              <a:latin typeface="+mn-ea"/>
            </a:endParaRPr>
          </a:p>
          <a:p>
            <a:endParaRPr lang="en-US" altLang="ja-JP" sz="2400" dirty="0">
              <a:latin typeface="+mn-ea"/>
            </a:endParaRPr>
          </a:p>
          <a:p>
            <a:endParaRPr lang="en-US" altLang="ja-JP" sz="2400" dirty="0">
              <a:latin typeface="+mn-ea"/>
            </a:endParaRPr>
          </a:p>
          <a:p>
            <a:endParaRPr lang="en-US" altLang="ja-JP" sz="2400" dirty="0">
              <a:latin typeface="+mn-ea"/>
            </a:endParaRPr>
          </a:p>
          <a:p>
            <a:endParaRPr lang="ja-JP" altLang="en-US" sz="2400" dirty="0"/>
          </a:p>
        </p:txBody>
      </p:sp>
      <p:sp>
        <p:nvSpPr>
          <p:cNvPr id="8" name="四角形: 角を丸くする 7">
            <a:extLst>
              <a:ext uri="{FF2B5EF4-FFF2-40B4-BE49-F238E27FC236}">
                <a16:creationId xmlns:a16="http://schemas.microsoft.com/office/drawing/2014/main" id="{B8455DFA-A56C-A453-C842-13B26B8080D6}"/>
              </a:ext>
            </a:extLst>
          </p:cNvPr>
          <p:cNvSpPr/>
          <p:nvPr/>
        </p:nvSpPr>
        <p:spPr>
          <a:xfrm>
            <a:off x="1469347" y="3149248"/>
            <a:ext cx="9563367" cy="580171"/>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　理由３：実は、見た目（外観）が似ていない</a:t>
            </a:r>
          </a:p>
        </p:txBody>
      </p:sp>
      <p:sp>
        <p:nvSpPr>
          <p:cNvPr id="9" name="太陽 8">
            <a:extLst>
              <a:ext uri="{FF2B5EF4-FFF2-40B4-BE49-F238E27FC236}">
                <a16:creationId xmlns:a16="http://schemas.microsoft.com/office/drawing/2014/main" id="{52DCE80A-4123-8E12-81FA-2723E8CE4F11}"/>
              </a:ext>
            </a:extLst>
          </p:cNvPr>
          <p:cNvSpPr/>
          <p:nvPr/>
        </p:nvSpPr>
        <p:spPr>
          <a:xfrm>
            <a:off x="689826" y="2913821"/>
            <a:ext cx="1071809" cy="1007542"/>
          </a:xfrm>
          <a:prstGeom prst="sun">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31EB2C54-205B-F3C4-CE99-28D784BC0432}"/>
              </a:ext>
            </a:extLst>
          </p:cNvPr>
          <p:cNvSpPr txBox="1"/>
          <p:nvPr/>
        </p:nvSpPr>
        <p:spPr>
          <a:xfrm>
            <a:off x="1426182" y="3908366"/>
            <a:ext cx="9563366" cy="3416320"/>
          </a:xfrm>
          <a:prstGeom prst="rect">
            <a:avLst/>
          </a:prstGeom>
          <a:noFill/>
        </p:spPr>
        <p:txBody>
          <a:bodyPr wrap="square">
            <a:spAutoFit/>
          </a:bodyPr>
          <a:lstStyle/>
          <a:p>
            <a:r>
              <a:rPr lang="ja-JP" altLang="en-US" sz="2400" dirty="0">
                <a:latin typeface="+mn-ea"/>
              </a:rPr>
              <a:t>商標１は、実際の商標の使われ方はさておき（</a:t>
            </a:r>
            <a:r>
              <a:rPr lang="ja-JP" altLang="en-US" dirty="0">
                <a:latin typeface="+mn-ea"/>
              </a:rPr>
              <a:t>知らない方は、インターネット上で「ことりっぷ」でキーワード検索してみてください</a:t>
            </a:r>
            <a:r>
              <a:rPr lang="ja-JP" altLang="en-US" sz="2400" dirty="0">
                <a:latin typeface="+mn-ea"/>
              </a:rPr>
              <a:t>）、商標登録されているのは、あくまで、「ことりっぷ」と「</a:t>
            </a:r>
            <a:r>
              <a:rPr lang="en-US" altLang="ja-JP" sz="2400" dirty="0">
                <a:latin typeface="+mn-ea"/>
              </a:rPr>
              <a:t>co-Trip</a:t>
            </a:r>
            <a:r>
              <a:rPr lang="ja-JP" altLang="en-US" sz="2400" dirty="0">
                <a:latin typeface="+mn-ea"/>
              </a:rPr>
              <a:t>」が二段書きされた一まとまりの商標。</a:t>
            </a:r>
            <a:endParaRPr lang="en-US" altLang="ja-JP" sz="2400" dirty="0">
              <a:latin typeface="+mn-ea"/>
            </a:endParaRPr>
          </a:p>
          <a:p>
            <a:r>
              <a:rPr lang="ja-JP" altLang="en-US" sz="2400" dirty="0">
                <a:latin typeface="+mn-ea"/>
              </a:rPr>
              <a:t>一方、商標２は、シンプルに「ひとりっぷ」のみからなる商標。</a:t>
            </a:r>
            <a:endParaRPr lang="en-US" altLang="ja-JP" sz="2400" dirty="0">
              <a:latin typeface="+mn-ea"/>
            </a:endParaRPr>
          </a:p>
          <a:p>
            <a:endParaRPr lang="en-US" altLang="ja-JP" sz="2400" dirty="0">
              <a:latin typeface="+mn-ea"/>
            </a:endParaRPr>
          </a:p>
          <a:p>
            <a:endParaRPr lang="en-US" altLang="ja-JP" sz="2400" dirty="0">
              <a:latin typeface="+mn-ea"/>
            </a:endParaRPr>
          </a:p>
          <a:p>
            <a:endParaRPr lang="en-US" altLang="ja-JP" sz="2400" dirty="0">
              <a:latin typeface="+mn-ea"/>
            </a:endParaRPr>
          </a:p>
          <a:p>
            <a:endParaRPr lang="ja-JP" altLang="en-US" sz="2400" dirty="0"/>
          </a:p>
        </p:txBody>
      </p:sp>
    </p:spTree>
    <p:extLst>
      <p:ext uri="{BB962C8B-B14F-4D97-AF65-F5344CB8AC3E}">
        <p14:creationId xmlns:p14="http://schemas.microsoft.com/office/powerpoint/2010/main" val="1643727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5AE7B756-2029-8B11-723D-48584A18FF0B}"/>
              </a:ext>
            </a:extLst>
          </p:cNvPr>
          <p:cNvSpPr>
            <a:spLocks noGrp="1"/>
          </p:cNvSpPr>
          <p:nvPr>
            <p:ph type="ftr" sz="quarter" idx="11"/>
          </p:nvPr>
        </p:nvSpPr>
        <p:spPr/>
        <p:txBody>
          <a:bodyPr/>
          <a:lstStyle/>
          <a:p>
            <a:r>
              <a:rPr kumimoji="1" lang="en-US" altLang="ja-JP"/>
              <a:t>© 2023 </a:t>
            </a:r>
            <a:r>
              <a:rPr kumimoji="1" lang="ja-JP" altLang="en-US"/>
              <a:t>イーリス特許事務所</a:t>
            </a:r>
          </a:p>
        </p:txBody>
      </p:sp>
      <p:sp>
        <p:nvSpPr>
          <p:cNvPr id="4" name="テキスト ボックス 3">
            <a:extLst>
              <a:ext uri="{FF2B5EF4-FFF2-40B4-BE49-F238E27FC236}">
                <a16:creationId xmlns:a16="http://schemas.microsoft.com/office/drawing/2014/main" id="{ED179873-2C41-6DB6-5C56-CBB887A69F1C}"/>
              </a:ext>
            </a:extLst>
          </p:cNvPr>
          <p:cNvSpPr txBox="1"/>
          <p:nvPr/>
        </p:nvSpPr>
        <p:spPr>
          <a:xfrm>
            <a:off x="849084" y="1387926"/>
            <a:ext cx="10482943" cy="4185761"/>
          </a:xfrm>
          <a:prstGeom prst="rect">
            <a:avLst/>
          </a:prstGeom>
          <a:noFill/>
        </p:spPr>
        <p:txBody>
          <a:bodyPr wrap="square" rtlCol="0">
            <a:spAutoFit/>
          </a:bodyPr>
          <a:lstStyle/>
          <a:p>
            <a:r>
              <a:rPr lang="ja-JP" altLang="en-US" sz="2400" dirty="0"/>
              <a:t>🌈商標制度上、読み方（称呼）、意味（観念）、見た目（外観）のどれかが似ていると、「類似」と判断される。</a:t>
            </a:r>
            <a:r>
              <a:rPr lang="ja-JP" altLang="en-US" sz="3200" dirty="0">
                <a:latin typeface="+mn-ea"/>
              </a:rPr>
              <a:t> </a:t>
            </a:r>
            <a:endParaRPr lang="en-US" altLang="ja-JP" sz="3200" dirty="0">
              <a:latin typeface="+mn-ea"/>
            </a:endParaRPr>
          </a:p>
          <a:p>
            <a:r>
              <a:rPr lang="ja-JP" altLang="en-US" dirty="0">
                <a:latin typeface="+mn-ea"/>
              </a:rPr>
              <a:t>（なお、指定する商品・役務の類似については、ここでは説明を割愛させていただいております。）</a:t>
            </a:r>
            <a:endParaRPr lang="en-US" altLang="ja-JP" dirty="0"/>
          </a:p>
          <a:p>
            <a:endParaRPr lang="en-US" altLang="ja-JP" sz="2400" dirty="0"/>
          </a:p>
          <a:p>
            <a:r>
              <a:rPr lang="ja-JP" altLang="en-US" sz="2400" dirty="0"/>
              <a:t>🌈</a:t>
            </a:r>
            <a:r>
              <a:rPr kumimoji="1" lang="ja-JP" altLang="en-US" sz="2400" dirty="0"/>
              <a:t>商標１の例から分かるように、商標の構成（文字のみにするか、ロゴのみにするか、文字とロゴを組み合わせるか、フリガナ付きの文字にするか、など）が、類似判断ポイント（称呼、観念、外観）に影響を及ぼすので、商標の構成の検討は慎重に。</a:t>
            </a:r>
            <a:endParaRPr kumimoji="1" lang="en-US" altLang="ja-JP" sz="2400" dirty="0"/>
          </a:p>
          <a:p>
            <a:endParaRPr lang="en-US" altLang="ja-JP" sz="2400" dirty="0"/>
          </a:p>
          <a:p>
            <a:r>
              <a:rPr lang="ja-JP" altLang="en-US" sz="2400" dirty="0"/>
              <a:t>🌈</a:t>
            </a:r>
            <a:r>
              <a:rPr kumimoji="1" lang="ja-JP" altLang="en-US" sz="2400" dirty="0"/>
              <a:t>簡単に思いつきそうで似たような名称は、使う予定はなくとも、予算などに余裕があれば、商標権を取得しておく手もあり。</a:t>
            </a:r>
            <a:endParaRPr kumimoji="1" lang="en-US" altLang="ja-JP" sz="2400" dirty="0"/>
          </a:p>
        </p:txBody>
      </p:sp>
      <p:sp>
        <p:nvSpPr>
          <p:cNvPr id="3" name="フリーフォーム: 図形 2">
            <a:extLst>
              <a:ext uri="{FF2B5EF4-FFF2-40B4-BE49-F238E27FC236}">
                <a16:creationId xmlns:a16="http://schemas.microsoft.com/office/drawing/2014/main" id="{FF8DEE30-7B9A-11FB-6B8B-2CEE0BAF64FD}"/>
              </a:ext>
            </a:extLst>
          </p:cNvPr>
          <p:cNvSpPr/>
          <p:nvPr/>
        </p:nvSpPr>
        <p:spPr>
          <a:xfrm>
            <a:off x="1421105" y="441214"/>
            <a:ext cx="9242853"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r>
              <a:rPr lang="ja-JP" altLang="en-US" sz="3200" b="1" dirty="0">
                <a:latin typeface="+mn-ea"/>
              </a:rPr>
              <a:t>🌧</a:t>
            </a:r>
            <a:r>
              <a:rPr lang="ja-JP" altLang="en-US" sz="3200" b="1" dirty="0">
                <a:solidFill>
                  <a:schemeClr val="bg1"/>
                </a:solidFill>
                <a:latin typeface="+mn-ea"/>
              </a:rPr>
              <a:t>まだモヤモヤが晴れない方へ</a:t>
            </a:r>
            <a:r>
              <a:rPr lang="ja-JP" altLang="en-US" sz="3200" b="1" dirty="0">
                <a:latin typeface="+mn-ea"/>
              </a:rPr>
              <a:t>🌧</a:t>
            </a:r>
            <a:endParaRPr lang="ja-JP" altLang="en-US" sz="3200" b="1" kern="1200" dirty="0">
              <a:solidFill>
                <a:schemeClr val="bg1"/>
              </a:solidFill>
            </a:endParaRPr>
          </a:p>
        </p:txBody>
      </p:sp>
      <p:sp>
        <p:nvSpPr>
          <p:cNvPr id="5" name="テキスト ボックス 4">
            <a:extLst>
              <a:ext uri="{FF2B5EF4-FFF2-40B4-BE49-F238E27FC236}">
                <a16:creationId xmlns:a16="http://schemas.microsoft.com/office/drawing/2014/main" id="{902FCFD2-B9D4-EB1D-02A0-DE702BD6C0E8}"/>
              </a:ext>
            </a:extLst>
          </p:cNvPr>
          <p:cNvSpPr txBox="1"/>
          <p:nvPr/>
        </p:nvSpPr>
        <p:spPr>
          <a:xfrm>
            <a:off x="1043553" y="5619187"/>
            <a:ext cx="10104894" cy="510461"/>
          </a:xfrm>
          <a:prstGeom prst="rect">
            <a:avLst/>
          </a:prstGeom>
          <a:solidFill>
            <a:schemeClr val="bg1"/>
          </a:solidFill>
          <a:ln w="57150">
            <a:solidFill>
              <a:srgbClr val="FFC000"/>
            </a:solidFill>
          </a:ln>
        </p:spPr>
        <p:txBody>
          <a:bodyPr wrap="square" rtlCol="0" anchor="ctr">
            <a:spAutoFit/>
          </a:bodyPr>
          <a:lstStyle/>
          <a:p>
            <a:pPr algn="ctr">
              <a:lnSpc>
                <a:spcPct val="120000"/>
              </a:lnSpc>
            </a:pPr>
            <a:r>
              <a:rPr lang="ja-JP" altLang="en-US" sz="2400" b="1" dirty="0"/>
              <a:t>判断に迷ったときは、弁理士にご相談を。</a:t>
            </a:r>
            <a:endParaRPr lang="en-US" altLang="ja-JP" sz="2400" b="1" dirty="0"/>
          </a:p>
        </p:txBody>
      </p:sp>
      <p:pic>
        <p:nvPicPr>
          <p:cNvPr id="6" name="Picture 5">
            <a:extLst>
              <a:ext uri="{FF2B5EF4-FFF2-40B4-BE49-F238E27FC236}">
                <a16:creationId xmlns:a16="http://schemas.microsoft.com/office/drawing/2014/main" id="{303F978D-E6F1-E8F7-B34E-DA68860047F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9897223" y="5106768"/>
            <a:ext cx="1445693" cy="1450969"/>
          </a:xfrm>
          <a:prstGeom prst="rect">
            <a:avLst/>
          </a:prstGeom>
        </p:spPr>
      </p:pic>
    </p:spTree>
    <p:extLst>
      <p:ext uri="{BB962C8B-B14F-4D97-AF65-F5344CB8AC3E}">
        <p14:creationId xmlns:p14="http://schemas.microsoft.com/office/powerpoint/2010/main" val="2259124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ッター プレースホルダー 20">
            <a:extLst>
              <a:ext uri="{FF2B5EF4-FFF2-40B4-BE49-F238E27FC236}">
                <a16:creationId xmlns:a16="http://schemas.microsoft.com/office/drawing/2014/main" id="{4C81E232-5AB3-41CD-E22F-808334325C40}"/>
              </a:ext>
            </a:extLst>
          </p:cNvPr>
          <p:cNvSpPr>
            <a:spLocks noGrp="1"/>
          </p:cNvSpPr>
          <p:nvPr>
            <p:ph type="ftr" sz="quarter" idx="11"/>
          </p:nvPr>
        </p:nvSpPr>
        <p:spPr>
          <a:xfrm>
            <a:off x="4038600" y="6498700"/>
            <a:ext cx="4114800" cy="365125"/>
          </a:xfrm>
        </p:spPr>
        <p:txBody>
          <a:bodyPr/>
          <a:lstStyle/>
          <a:p>
            <a:r>
              <a:rPr kumimoji="1" lang="en-US" altLang="ja-JP"/>
              <a:t>© 2023 </a:t>
            </a:r>
            <a:r>
              <a:rPr kumimoji="1" lang="ja-JP" altLang="en-US"/>
              <a:t>イーリス特許事務所</a:t>
            </a:r>
          </a:p>
        </p:txBody>
      </p:sp>
      <p:grpSp>
        <p:nvGrpSpPr>
          <p:cNvPr id="39" name="グループ化 38">
            <a:extLst>
              <a:ext uri="{FF2B5EF4-FFF2-40B4-BE49-F238E27FC236}">
                <a16:creationId xmlns:a16="http://schemas.microsoft.com/office/drawing/2014/main" id="{9DA1512E-0701-3313-8207-842BD089C44D}"/>
              </a:ext>
            </a:extLst>
          </p:cNvPr>
          <p:cNvGrpSpPr/>
          <p:nvPr/>
        </p:nvGrpSpPr>
        <p:grpSpPr>
          <a:xfrm>
            <a:off x="408326" y="2018944"/>
            <a:ext cx="11141916" cy="1902348"/>
            <a:chOff x="456820" y="434760"/>
            <a:chExt cx="11141916" cy="1902348"/>
          </a:xfrm>
        </p:grpSpPr>
        <p:pic>
          <p:nvPicPr>
            <p:cNvPr id="27" name="図 26">
              <a:extLst>
                <a:ext uri="{FF2B5EF4-FFF2-40B4-BE49-F238E27FC236}">
                  <a16:creationId xmlns:a16="http://schemas.microsoft.com/office/drawing/2014/main" id="{8471784D-3EA4-85D3-0E77-E9D3E02B716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56820" y="667796"/>
              <a:ext cx="1170027" cy="705833"/>
            </a:xfrm>
            <a:prstGeom prst="rect">
              <a:avLst/>
            </a:prstGeom>
          </p:spPr>
        </p:pic>
        <p:grpSp>
          <p:nvGrpSpPr>
            <p:cNvPr id="31" name="グループ化 30">
              <a:extLst>
                <a:ext uri="{FF2B5EF4-FFF2-40B4-BE49-F238E27FC236}">
                  <a16:creationId xmlns:a16="http://schemas.microsoft.com/office/drawing/2014/main" id="{E20CD666-0374-B994-B00C-28487ADCBA1F}"/>
                </a:ext>
              </a:extLst>
            </p:cNvPr>
            <p:cNvGrpSpPr/>
            <p:nvPr/>
          </p:nvGrpSpPr>
          <p:grpSpPr>
            <a:xfrm>
              <a:off x="2081455" y="434760"/>
              <a:ext cx="9517281" cy="1902348"/>
              <a:chOff x="1705605" y="614280"/>
              <a:chExt cx="9517281" cy="1902348"/>
            </a:xfrm>
          </p:grpSpPr>
          <p:sp>
            <p:nvSpPr>
              <p:cNvPr id="20" name="テキスト ボックス 19">
                <a:extLst>
                  <a:ext uri="{FF2B5EF4-FFF2-40B4-BE49-F238E27FC236}">
                    <a16:creationId xmlns:a16="http://schemas.microsoft.com/office/drawing/2014/main" id="{732AACB8-357D-6356-DE0D-C56F36FCCCC2}"/>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商標権者は、だれがなるの？</a:t>
                </a:r>
                <a:endParaRPr lang="en-US" altLang="ja-JP" sz="2800" b="1" dirty="0">
                  <a:latin typeface="+mn-ea"/>
                </a:endParaRPr>
              </a:p>
              <a:p>
                <a:r>
                  <a:rPr lang="ja-JP" altLang="en-US" sz="2800" b="1" dirty="0">
                    <a:latin typeface="+mn-ea"/>
                  </a:rPr>
                  <a:t>ロゴを作った人とか、名称を考えた人？</a:t>
                </a:r>
                <a:endParaRPr lang="en-US" altLang="ja-JP" sz="2800" b="1" dirty="0">
                  <a:latin typeface="+mn-ea"/>
                </a:endParaRPr>
              </a:p>
              <a:p>
                <a:endParaRPr lang="en-US" altLang="ja-JP" sz="2800" b="1" dirty="0">
                  <a:latin typeface="+mn-ea"/>
                </a:endParaRPr>
              </a:p>
              <a:p>
                <a:endParaRPr kumimoji="1" lang="en-US" altLang="ja-JP" sz="2800" b="1" dirty="0">
                  <a:latin typeface="+mn-ea"/>
                </a:endParaRPr>
              </a:p>
            </p:txBody>
          </p:sp>
          <p:sp>
            <p:nvSpPr>
              <p:cNvPr id="28" name="吹き出し: 角を丸めた四角形 27">
                <a:extLst>
                  <a:ext uri="{FF2B5EF4-FFF2-40B4-BE49-F238E27FC236}">
                    <a16:creationId xmlns:a16="http://schemas.microsoft.com/office/drawing/2014/main" id="{C6651B7D-E125-6CA8-FB6E-0D8A4739BDF9}"/>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grpSp>
        <p:nvGrpSpPr>
          <p:cNvPr id="38" name="グループ化 37">
            <a:extLst>
              <a:ext uri="{FF2B5EF4-FFF2-40B4-BE49-F238E27FC236}">
                <a16:creationId xmlns:a16="http://schemas.microsoft.com/office/drawing/2014/main" id="{07CC8536-B560-AF57-26B3-1EF204B68C70}"/>
              </a:ext>
            </a:extLst>
          </p:cNvPr>
          <p:cNvGrpSpPr/>
          <p:nvPr/>
        </p:nvGrpSpPr>
        <p:grpSpPr>
          <a:xfrm>
            <a:off x="408326" y="4214979"/>
            <a:ext cx="11141916" cy="1902348"/>
            <a:chOff x="429118" y="2118084"/>
            <a:chExt cx="11141916" cy="1902348"/>
          </a:xfrm>
        </p:grpSpPr>
        <p:pic>
          <p:nvPicPr>
            <p:cNvPr id="22" name="図 21">
              <a:extLst>
                <a:ext uri="{FF2B5EF4-FFF2-40B4-BE49-F238E27FC236}">
                  <a16:creationId xmlns:a16="http://schemas.microsoft.com/office/drawing/2014/main" id="{2E3EC0E3-F56F-76FE-5582-C858E553780A}"/>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Effect>
                        <a14:saturation sat="200000"/>
                      </a14:imgEffect>
                    </a14:imgLayer>
                  </a14:imgProps>
                </a:ext>
              </a:extLst>
            </a:blip>
            <a:stretch>
              <a:fillRect/>
            </a:stretch>
          </p:blipFill>
          <p:spPr>
            <a:xfrm>
              <a:off x="429118" y="2351120"/>
              <a:ext cx="1170027" cy="705833"/>
            </a:xfrm>
            <a:prstGeom prst="rect">
              <a:avLst/>
            </a:prstGeom>
          </p:spPr>
        </p:pic>
        <p:grpSp>
          <p:nvGrpSpPr>
            <p:cNvPr id="23" name="グループ化 22">
              <a:extLst>
                <a:ext uri="{FF2B5EF4-FFF2-40B4-BE49-F238E27FC236}">
                  <a16:creationId xmlns:a16="http://schemas.microsoft.com/office/drawing/2014/main" id="{7DE3D656-8FD6-C868-CA44-3BC0483EC9D6}"/>
                </a:ext>
              </a:extLst>
            </p:cNvPr>
            <p:cNvGrpSpPr/>
            <p:nvPr/>
          </p:nvGrpSpPr>
          <p:grpSpPr>
            <a:xfrm>
              <a:off x="2053753" y="2118084"/>
              <a:ext cx="9517281" cy="1902348"/>
              <a:chOff x="1705605" y="614280"/>
              <a:chExt cx="9517281" cy="1902348"/>
            </a:xfrm>
          </p:grpSpPr>
          <p:sp>
            <p:nvSpPr>
              <p:cNvPr id="24" name="テキスト ボックス 23">
                <a:extLst>
                  <a:ext uri="{FF2B5EF4-FFF2-40B4-BE49-F238E27FC236}">
                    <a16:creationId xmlns:a16="http://schemas.microsoft.com/office/drawing/2014/main" id="{4654C478-33C2-CC54-8502-B45F77A453C4}"/>
                  </a:ext>
                </a:extLst>
              </p:cNvPr>
              <p:cNvSpPr txBox="1"/>
              <p:nvPr/>
            </p:nvSpPr>
            <p:spPr>
              <a:xfrm>
                <a:off x="1980032" y="700746"/>
                <a:ext cx="9242854" cy="1815882"/>
              </a:xfrm>
              <a:prstGeom prst="rect">
                <a:avLst/>
              </a:prstGeom>
              <a:noFill/>
            </p:spPr>
            <p:txBody>
              <a:bodyPr wrap="square" rtlCol="0">
                <a:spAutoFit/>
              </a:bodyPr>
              <a:lstStyle/>
              <a:p>
                <a:r>
                  <a:rPr lang="ja-JP" altLang="en-US" sz="2800" b="1" dirty="0">
                    <a:latin typeface="+mn-ea"/>
                  </a:rPr>
                  <a:t>商標権者は、会社になっていることが多い</a:t>
                </a:r>
                <a:endParaRPr lang="en-US" altLang="ja-JP" sz="2800" b="1" dirty="0">
                  <a:latin typeface="+mn-ea"/>
                </a:endParaRPr>
              </a:p>
              <a:p>
                <a:r>
                  <a:rPr lang="ja-JP" altLang="en-US" sz="2800" b="1" dirty="0">
                    <a:latin typeface="+mn-ea"/>
                  </a:rPr>
                  <a:t>ようだけど、個人は商標権者になれないの？</a:t>
                </a:r>
                <a:endParaRPr lang="en-US" altLang="ja-JP" sz="2800" b="1" dirty="0">
                  <a:latin typeface="+mn-ea"/>
                </a:endParaRPr>
              </a:p>
              <a:p>
                <a:endParaRPr lang="en-US" altLang="ja-JP" sz="2800" b="1" dirty="0">
                  <a:latin typeface="+mn-ea"/>
                </a:endParaRPr>
              </a:p>
              <a:p>
                <a:endParaRPr kumimoji="1" lang="en-US" altLang="ja-JP" sz="2800" b="1" dirty="0">
                  <a:latin typeface="+mn-ea"/>
                </a:endParaRPr>
              </a:p>
            </p:txBody>
          </p:sp>
          <p:sp>
            <p:nvSpPr>
              <p:cNvPr id="25" name="吹き出し: 角を丸めた四角形 24">
                <a:extLst>
                  <a:ext uri="{FF2B5EF4-FFF2-40B4-BE49-F238E27FC236}">
                    <a16:creationId xmlns:a16="http://schemas.microsoft.com/office/drawing/2014/main" id="{01EC24A3-301C-CD49-9F8F-BEAD673C4CD7}"/>
                  </a:ext>
                </a:extLst>
              </p:cNvPr>
              <p:cNvSpPr/>
              <p:nvPr/>
            </p:nvSpPr>
            <p:spPr>
              <a:xfrm>
                <a:off x="1705605" y="614280"/>
                <a:ext cx="8403283" cy="1160632"/>
              </a:xfrm>
              <a:prstGeom prst="wedgeRoundRectCallout">
                <a:avLst>
                  <a:gd name="adj1" fmla="val -53394"/>
                  <a:gd name="adj2" fmla="val -687"/>
                  <a:gd name="adj3" fmla="val 16667"/>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2" name="フリーフォーム: 図形 1">
            <a:extLst>
              <a:ext uri="{FF2B5EF4-FFF2-40B4-BE49-F238E27FC236}">
                <a16:creationId xmlns:a16="http://schemas.microsoft.com/office/drawing/2014/main" id="{11B7FDD7-E5E0-1D8C-43E6-C0416AE56648}"/>
              </a:ext>
            </a:extLst>
          </p:cNvPr>
          <p:cNvSpPr/>
          <p:nvPr/>
        </p:nvSpPr>
        <p:spPr>
          <a:xfrm>
            <a:off x="1421105" y="441214"/>
            <a:ext cx="9242853" cy="669147"/>
          </a:xfrm>
          <a:custGeom>
            <a:avLst/>
            <a:gdLst>
              <a:gd name="connsiteX0" fmla="*/ 0 w 5689600"/>
              <a:gd name="connsiteY0" fmla="*/ 111527 h 669147"/>
              <a:gd name="connsiteX1" fmla="*/ 111527 w 5689600"/>
              <a:gd name="connsiteY1" fmla="*/ 0 h 669147"/>
              <a:gd name="connsiteX2" fmla="*/ 5578073 w 5689600"/>
              <a:gd name="connsiteY2" fmla="*/ 0 h 669147"/>
              <a:gd name="connsiteX3" fmla="*/ 5689600 w 5689600"/>
              <a:gd name="connsiteY3" fmla="*/ 111527 h 669147"/>
              <a:gd name="connsiteX4" fmla="*/ 5689600 w 5689600"/>
              <a:gd name="connsiteY4" fmla="*/ 557620 h 669147"/>
              <a:gd name="connsiteX5" fmla="*/ 5578073 w 5689600"/>
              <a:gd name="connsiteY5" fmla="*/ 669147 h 669147"/>
              <a:gd name="connsiteX6" fmla="*/ 111527 w 5689600"/>
              <a:gd name="connsiteY6" fmla="*/ 669147 h 669147"/>
              <a:gd name="connsiteX7" fmla="*/ 0 w 5689600"/>
              <a:gd name="connsiteY7" fmla="*/ 557620 h 669147"/>
              <a:gd name="connsiteX8" fmla="*/ 0 w 5689600"/>
              <a:gd name="connsiteY8" fmla="*/ 111527 h 66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669147">
                <a:moveTo>
                  <a:pt x="0" y="111527"/>
                </a:moveTo>
                <a:cubicBezTo>
                  <a:pt x="0" y="49932"/>
                  <a:pt x="49932" y="0"/>
                  <a:pt x="111527" y="0"/>
                </a:cubicBezTo>
                <a:lnTo>
                  <a:pt x="5578073" y="0"/>
                </a:lnTo>
                <a:cubicBezTo>
                  <a:pt x="5639668" y="0"/>
                  <a:pt x="5689600" y="49932"/>
                  <a:pt x="5689600" y="111527"/>
                </a:cubicBezTo>
                <a:lnTo>
                  <a:pt x="5689600" y="557620"/>
                </a:lnTo>
                <a:cubicBezTo>
                  <a:pt x="5689600" y="619215"/>
                  <a:pt x="5639668" y="669147"/>
                  <a:pt x="5578073" y="669147"/>
                </a:cubicBezTo>
                <a:lnTo>
                  <a:pt x="111527" y="669147"/>
                </a:lnTo>
                <a:cubicBezTo>
                  <a:pt x="49932" y="669147"/>
                  <a:pt x="0" y="619215"/>
                  <a:pt x="0" y="557620"/>
                </a:cubicBezTo>
                <a:lnTo>
                  <a:pt x="0" y="111527"/>
                </a:lnTo>
                <a:close/>
              </a:path>
            </a:pathLst>
          </a:custGeom>
          <a:solidFill>
            <a:schemeClr val="bg1">
              <a:lumMod val="65000"/>
            </a:schemeClr>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247718" tIns="32665" rIns="247718" bIns="32665" numCol="1" spcCol="1270" anchor="ctr" anchorCtr="0">
            <a:noAutofit/>
          </a:bodyPr>
          <a:lstStyle/>
          <a:p>
            <a:pPr marL="0" lvl="0" indent="0" algn="ctr" defTabSz="1422400">
              <a:lnSpc>
                <a:spcPct val="90000"/>
              </a:lnSpc>
              <a:spcBef>
                <a:spcPct val="0"/>
              </a:spcBef>
              <a:spcAft>
                <a:spcPct val="35000"/>
              </a:spcAft>
              <a:buNone/>
            </a:pPr>
            <a:r>
              <a:rPr lang="ja-JP" altLang="en-US" sz="3200" b="1" dirty="0">
                <a:latin typeface="+mn-ea"/>
              </a:rPr>
              <a:t>🌧</a:t>
            </a:r>
            <a:r>
              <a:rPr lang="ja-JP" altLang="en-US" sz="3200" b="1" dirty="0">
                <a:solidFill>
                  <a:schemeClr val="bg1"/>
                </a:solidFill>
              </a:rPr>
              <a:t>商標にまつわるよくあるナゾ</a:t>
            </a:r>
            <a:r>
              <a:rPr lang="ja-JP" altLang="en-US" sz="3200" b="1" dirty="0">
                <a:latin typeface="+mn-ea"/>
              </a:rPr>
              <a:t>🌧</a:t>
            </a:r>
            <a:endParaRPr lang="ja-JP" altLang="en-US" sz="3200" b="1" kern="1200" dirty="0">
              <a:solidFill>
                <a:schemeClr val="bg1"/>
              </a:solidFill>
            </a:endParaRPr>
          </a:p>
        </p:txBody>
      </p:sp>
    </p:spTree>
    <p:extLst>
      <p:ext uri="{BB962C8B-B14F-4D97-AF65-F5344CB8AC3E}">
        <p14:creationId xmlns:p14="http://schemas.microsoft.com/office/powerpoint/2010/main" val="9914319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2706</TotalTime>
  <Words>1974</Words>
  <Application>Microsoft Office PowerPoint</Application>
  <PresentationFormat>ワイド画面</PresentationFormat>
  <Paragraphs>157</Paragraphs>
  <Slides>18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18</vt:i4>
      </vt:variant>
    </vt:vector>
  </HeadingPairs>
  <TitlesOfParts>
    <vt:vector size="22"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作山 麻衣子</dc:creator>
  <cp:lastModifiedBy>麻衣子 作山</cp:lastModifiedBy>
  <cp:revision>150</cp:revision>
  <dcterms:created xsi:type="dcterms:W3CDTF">2023-05-26T08:07:55Z</dcterms:created>
  <dcterms:modified xsi:type="dcterms:W3CDTF">2023-10-17T01:49:04Z</dcterms:modified>
</cp:coreProperties>
</file>